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0799763"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F43462-1A12-A86C-EE5F-D2F0BD4D4C74}" name="Aernout De Raemaeker" initials="AD" userId="S::aernout.deraemaeker@uzleuven.be::8d47d75e-1d4a-45e1-965e-503cf13335f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4" autoAdjust="0"/>
    <p:restoredTop sz="96283" autoAdjust="0"/>
  </p:normalViewPr>
  <p:slideViewPr>
    <p:cSldViewPr snapToGrid="0">
      <p:cViewPr>
        <p:scale>
          <a:sx n="80" d="100"/>
          <a:sy n="80" d="100"/>
        </p:scale>
        <p:origin x="2004" y="-48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809982" y="5891626"/>
            <a:ext cx="9179799" cy="12533242"/>
          </a:xfrm>
        </p:spPr>
        <p:txBody>
          <a:bodyPr anchor="b"/>
          <a:lstStyle>
            <a:lvl1pPr algn="ctr">
              <a:defRPr sz="7087"/>
            </a:lvl1pPr>
          </a:lstStyle>
          <a:p>
            <a:r>
              <a:rPr lang="nl-NL"/>
              <a:t>Klik om de stijl te bewerken</a:t>
            </a:r>
            <a:endParaRPr lang="en-US" dirty="0"/>
          </a:p>
        </p:txBody>
      </p:sp>
      <p:sp>
        <p:nvSpPr>
          <p:cNvPr id="3" name="Subtitle 2"/>
          <p:cNvSpPr>
            <a:spLocks noGrp="1"/>
          </p:cNvSpPr>
          <p:nvPr>
            <p:ph type="subTitle" idx="1"/>
          </p:nvPr>
        </p:nvSpPr>
        <p:spPr>
          <a:xfrm>
            <a:off x="1349971" y="18908198"/>
            <a:ext cx="8099822" cy="8691601"/>
          </a:xfrm>
        </p:spPr>
        <p:txBody>
          <a:bodyPr/>
          <a:lstStyle>
            <a:lvl1pPr marL="0" indent="0" algn="ctr">
              <a:buNone/>
              <a:defRPr sz="2835"/>
            </a:lvl1pPr>
            <a:lvl2pPr marL="539999" indent="0" algn="ctr">
              <a:buNone/>
              <a:defRPr sz="2362"/>
            </a:lvl2pPr>
            <a:lvl3pPr marL="1079998" indent="0" algn="ctr">
              <a:buNone/>
              <a:defRPr sz="2126"/>
            </a:lvl3pPr>
            <a:lvl4pPr marL="1619997" indent="0" algn="ctr">
              <a:buNone/>
              <a:defRPr sz="1890"/>
            </a:lvl4pPr>
            <a:lvl5pPr marL="2159996" indent="0" algn="ctr">
              <a:buNone/>
              <a:defRPr sz="1890"/>
            </a:lvl5pPr>
            <a:lvl6pPr marL="2699995" indent="0" algn="ctr">
              <a:buNone/>
              <a:defRPr sz="1890"/>
            </a:lvl6pPr>
            <a:lvl7pPr marL="3239994" indent="0" algn="ctr">
              <a:buNone/>
              <a:defRPr sz="1890"/>
            </a:lvl7pPr>
            <a:lvl8pPr marL="3779992" indent="0" algn="ctr">
              <a:buNone/>
              <a:defRPr sz="1890"/>
            </a:lvl8pPr>
            <a:lvl9pPr marL="4319991" indent="0" algn="ctr">
              <a:buNone/>
              <a:defRPr sz="189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9FDF07DF-B3A4-4F42-935D-7FBC9831AF4D}" type="datetimeFigureOut">
              <a:rPr lang="nl-BE" smtClean="0"/>
              <a:t>4-6-2025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3091977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FDF07DF-B3A4-4F42-935D-7FBC9831AF4D}" type="datetimeFigureOut">
              <a:rPr lang="nl-BE" smtClean="0"/>
              <a:t>4-6-2025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165915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1" y="1916653"/>
            <a:ext cx="2328699" cy="3050811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742484" y="1916653"/>
            <a:ext cx="6851100" cy="3050811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FDF07DF-B3A4-4F42-935D-7FBC9831AF4D}" type="datetimeFigureOut">
              <a:rPr lang="nl-BE" smtClean="0"/>
              <a:t>4-6-2025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112161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FDF07DF-B3A4-4F42-935D-7FBC9831AF4D}" type="datetimeFigureOut">
              <a:rPr lang="nl-BE" smtClean="0"/>
              <a:t>4-6-2025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6457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36859" y="8974945"/>
            <a:ext cx="9314796" cy="14974888"/>
          </a:xfrm>
        </p:spPr>
        <p:txBody>
          <a:bodyPr anchor="b"/>
          <a:lstStyle>
            <a:lvl1pPr>
              <a:defRPr sz="7087"/>
            </a:lvl1pPr>
          </a:lstStyle>
          <a:p>
            <a:r>
              <a:rPr lang="nl-NL"/>
              <a:t>Klik om de stijl te bewerken</a:t>
            </a:r>
            <a:endParaRPr lang="en-US" dirty="0"/>
          </a:p>
        </p:txBody>
      </p:sp>
      <p:sp>
        <p:nvSpPr>
          <p:cNvPr id="3" name="Text Placeholder 2"/>
          <p:cNvSpPr>
            <a:spLocks noGrp="1"/>
          </p:cNvSpPr>
          <p:nvPr>
            <p:ph type="body" idx="1"/>
          </p:nvPr>
        </p:nvSpPr>
        <p:spPr>
          <a:xfrm>
            <a:off x="736859" y="24091502"/>
            <a:ext cx="9314796" cy="7874940"/>
          </a:xfrm>
        </p:spPr>
        <p:txBody>
          <a:bodyPr/>
          <a:lstStyle>
            <a:lvl1pPr marL="0" indent="0">
              <a:buNone/>
              <a:defRPr sz="2835">
                <a:solidFill>
                  <a:schemeClr val="tx1"/>
                </a:solidFill>
              </a:defRPr>
            </a:lvl1pPr>
            <a:lvl2pPr marL="539999" indent="0">
              <a:buNone/>
              <a:defRPr sz="2362">
                <a:solidFill>
                  <a:schemeClr val="tx1">
                    <a:tint val="75000"/>
                  </a:schemeClr>
                </a:solidFill>
              </a:defRPr>
            </a:lvl2pPr>
            <a:lvl3pPr marL="1079998" indent="0">
              <a:buNone/>
              <a:defRPr sz="2126">
                <a:solidFill>
                  <a:schemeClr val="tx1">
                    <a:tint val="75000"/>
                  </a:schemeClr>
                </a:solidFill>
              </a:defRPr>
            </a:lvl3pPr>
            <a:lvl4pPr marL="1619997" indent="0">
              <a:buNone/>
              <a:defRPr sz="1890">
                <a:solidFill>
                  <a:schemeClr val="tx1">
                    <a:tint val="75000"/>
                  </a:schemeClr>
                </a:solidFill>
              </a:defRPr>
            </a:lvl4pPr>
            <a:lvl5pPr marL="2159996" indent="0">
              <a:buNone/>
              <a:defRPr sz="1890">
                <a:solidFill>
                  <a:schemeClr val="tx1">
                    <a:tint val="75000"/>
                  </a:schemeClr>
                </a:solidFill>
              </a:defRPr>
            </a:lvl5pPr>
            <a:lvl6pPr marL="2699995" indent="0">
              <a:buNone/>
              <a:defRPr sz="1890">
                <a:solidFill>
                  <a:schemeClr val="tx1">
                    <a:tint val="75000"/>
                  </a:schemeClr>
                </a:solidFill>
              </a:defRPr>
            </a:lvl6pPr>
            <a:lvl7pPr marL="3239994" indent="0">
              <a:buNone/>
              <a:defRPr sz="1890">
                <a:solidFill>
                  <a:schemeClr val="tx1">
                    <a:tint val="75000"/>
                  </a:schemeClr>
                </a:solidFill>
              </a:defRPr>
            </a:lvl7pPr>
            <a:lvl8pPr marL="3779992" indent="0">
              <a:buNone/>
              <a:defRPr sz="1890">
                <a:solidFill>
                  <a:schemeClr val="tx1">
                    <a:tint val="75000"/>
                  </a:schemeClr>
                </a:solidFill>
              </a:defRPr>
            </a:lvl8pPr>
            <a:lvl9pPr marL="4319991" indent="0">
              <a:buNone/>
              <a:defRPr sz="189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FDF07DF-B3A4-4F42-935D-7FBC9831AF4D}" type="datetimeFigureOut">
              <a:rPr lang="nl-BE" smtClean="0"/>
              <a:t>4-6-2025</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659183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742484" y="9583264"/>
            <a:ext cx="4589899" cy="228415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467380" y="9583264"/>
            <a:ext cx="4589899" cy="228415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FDF07DF-B3A4-4F42-935D-7FBC9831AF4D}" type="datetimeFigureOut">
              <a:rPr lang="nl-BE" smtClean="0"/>
              <a:t>4-6-2025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24169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743890" y="1916661"/>
            <a:ext cx="9314796" cy="6958285"/>
          </a:xfrm>
        </p:spPr>
        <p:txBody>
          <a:bodyPr/>
          <a:lstStyle/>
          <a:p>
            <a:r>
              <a:rPr lang="nl-NL"/>
              <a:t>Klik om de stijl te bewerken</a:t>
            </a:r>
            <a:endParaRPr lang="en-US" dirty="0"/>
          </a:p>
        </p:txBody>
      </p:sp>
      <p:sp>
        <p:nvSpPr>
          <p:cNvPr id="3" name="Text Placeholder 2"/>
          <p:cNvSpPr>
            <a:spLocks noGrp="1"/>
          </p:cNvSpPr>
          <p:nvPr>
            <p:ph type="body" idx="1"/>
          </p:nvPr>
        </p:nvSpPr>
        <p:spPr>
          <a:xfrm>
            <a:off x="743892" y="8824938"/>
            <a:ext cx="4568805" cy="4324966"/>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nl-NL"/>
              <a:t>Tekststijl van het model bewerken</a:t>
            </a:r>
          </a:p>
        </p:txBody>
      </p:sp>
      <p:sp>
        <p:nvSpPr>
          <p:cNvPr id="4" name="Content Placeholder 3"/>
          <p:cNvSpPr>
            <a:spLocks noGrp="1"/>
          </p:cNvSpPr>
          <p:nvPr>
            <p:ph sz="half" idx="2"/>
          </p:nvPr>
        </p:nvSpPr>
        <p:spPr>
          <a:xfrm>
            <a:off x="743892" y="13149904"/>
            <a:ext cx="4568805" cy="1934152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467381" y="8824938"/>
            <a:ext cx="4591306" cy="4324966"/>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nl-NL"/>
              <a:t>Tekststijl van het model bewerken</a:t>
            </a:r>
          </a:p>
        </p:txBody>
      </p:sp>
      <p:sp>
        <p:nvSpPr>
          <p:cNvPr id="6" name="Content Placeholder 5"/>
          <p:cNvSpPr>
            <a:spLocks noGrp="1"/>
          </p:cNvSpPr>
          <p:nvPr>
            <p:ph sz="quarter" idx="4"/>
          </p:nvPr>
        </p:nvSpPr>
        <p:spPr>
          <a:xfrm>
            <a:off x="5467381" y="13149904"/>
            <a:ext cx="4591306" cy="1934152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FDF07DF-B3A4-4F42-935D-7FBC9831AF4D}" type="datetimeFigureOut">
              <a:rPr lang="nl-BE" smtClean="0"/>
              <a:t>4-6-2025</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3587201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9FDF07DF-B3A4-4F42-935D-7FBC9831AF4D}" type="datetimeFigureOut">
              <a:rPr lang="nl-BE" smtClean="0"/>
              <a:t>4-6-2025</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4223001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F07DF-B3A4-4F42-935D-7FBC9831AF4D}" type="datetimeFigureOut">
              <a:rPr lang="nl-BE" smtClean="0"/>
              <a:t>4-6-2025</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336245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43890" y="2399982"/>
            <a:ext cx="3483205" cy="8399939"/>
          </a:xfrm>
        </p:spPr>
        <p:txBody>
          <a:bodyPr anchor="b"/>
          <a:lstStyle>
            <a:lvl1pPr>
              <a:defRPr sz="3780"/>
            </a:lvl1pPr>
          </a:lstStyle>
          <a:p>
            <a:r>
              <a:rPr lang="nl-NL"/>
              <a:t>Klik om de stijl te bewerken</a:t>
            </a:r>
            <a:endParaRPr lang="en-US" dirty="0"/>
          </a:p>
        </p:txBody>
      </p:sp>
      <p:sp>
        <p:nvSpPr>
          <p:cNvPr id="3" name="Content Placeholder 2"/>
          <p:cNvSpPr>
            <a:spLocks noGrp="1"/>
          </p:cNvSpPr>
          <p:nvPr>
            <p:ph idx="1"/>
          </p:nvPr>
        </p:nvSpPr>
        <p:spPr>
          <a:xfrm>
            <a:off x="4591306" y="5183304"/>
            <a:ext cx="5467380" cy="25583147"/>
          </a:xfrm>
        </p:spPr>
        <p:txBody>
          <a:bodyPr/>
          <a:lstStyle>
            <a:lvl1pPr>
              <a:defRPr sz="3780"/>
            </a:lvl1pPr>
            <a:lvl2pPr>
              <a:defRPr sz="3307"/>
            </a:lvl2pPr>
            <a:lvl3pPr>
              <a:defRPr sz="2835"/>
            </a:lvl3pPr>
            <a:lvl4pPr>
              <a:defRPr sz="2362"/>
            </a:lvl4pPr>
            <a:lvl5pPr>
              <a:defRPr sz="2362"/>
            </a:lvl5pPr>
            <a:lvl6pPr>
              <a:defRPr sz="2362"/>
            </a:lvl6pPr>
            <a:lvl7pPr>
              <a:defRPr sz="2362"/>
            </a:lvl7pPr>
            <a:lvl8pPr>
              <a:defRPr sz="2362"/>
            </a:lvl8pPr>
            <a:lvl9pPr>
              <a:defRPr sz="2362"/>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43890" y="10799922"/>
            <a:ext cx="3483205" cy="20008190"/>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nl-NL"/>
              <a:t>Tekststijl van het model bewerken</a:t>
            </a:r>
          </a:p>
        </p:txBody>
      </p:sp>
      <p:sp>
        <p:nvSpPr>
          <p:cNvPr id="5" name="Date Placeholder 4"/>
          <p:cNvSpPr>
            <a:spLocks noGrp="1"/>
          </p:cNvSpPr>
          <p:nvPr>
            <p:ph type="dt" sz="half" idx="10"/>
          </p:nvPr>
        </p:nvSpPr>
        <p:spPr/>
        <p:txBody>
          <a:bodyPr/>
          <a:lstStyle/>
          <a:p>
            <a:fld id="{9FDF07DF-B3A4-4F42-935D-7FBC9831AF4D}" type="datetimeFigureOut">
              <a:rPr lang="nl-BE" smtClean="0"/>
              <a:t>4-6-2025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3004804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43890" y="2399982"/>
            <a:ext cx="3483205" cy="8399939"/>
          </a:xfrm>
        </p:spPr>
        <p:txBody>
          <a:bodyPr anchor="b"/>
          <a:lstStyle>
            <a:lvl1pPr>
              <a:defRPr sz="3780"/>
            </a:lvl1pPr>
          </a:lstStyle>
          <a:p>
            <a:r>
              <a:rPr lang="nl-NL"/>
              <a:t>Klik om de stijl te bewerken</a:t>
            </a:r>
            <a:endParaRPr lang="en-US" dirty="0"/>
          </a:p>
        </p:txBody>
      </p:sp>
      <p:sp>
        <p:nvSpPr>
          <p:cNvPr id="3" name="Picture Placeholder 2"/>
          <p:cNvSpPr>
            <a:spLocks noGrp="1" noChangeAspect="1"/>
          </p:cNvSpPr>
          <p:nvPr>
            <p:ph type="pic" idx="1"/>
          </p:nvPr>
        </p:nvSpPr>
        <p:spPr>
          <a:xfrm>
            <a:off x="4591306" y="5183304"/>
            <a:ext cx="5467380" cy="25583147"/>
          </a:xfrm>
        </p:spPr>
        <p:txBody>
          <a:bodyPr anchor="t"/>
          <a:lstStyle>
            <a:lvl1pPr marL="0" indent="0">
              <a:buNone/>
              <a:defRPr sz="3780"/>
            </a:lvl1pPr>
            <a:lvl2pPr marL="539999" indent="0">
              <a:buNone/>
              <a:defRPr sz="3307"/>
            </a:lvl2pPr>
            <a:lvl3pPr marL="1079998" indent="0">
              <a:buNone/>
              <a:defRPr sz="2835"/>
            </a:lvl3pPr>
            <a:lvl4pPr marL="1619997" indent="0">
              <a:buNone/>
              <a:defRPr sz="2362"/>
            </a:lvl4pPr>
            <a:lvl5pPr marL="2159996" indent="0">
              <a:buNone/>
              <a:defRPr sz="2362"/>
            </a:lvl5pPr>
            <a:lvl6pPr marL="2699995" indent="0">
              <a:buNone/>
              <a:defRPr sz="2362"/>
            </a:lvl6pPr>
            <a:lvl7pPr marL="3239994" indent="0">
              <a:buNone/>
              <a:defRPr sz="2362"/>
            </a:lvl7pPr>
            <a:lvl8pPr marL="3779992" indent="0">
              <a:buNone/>
              <a:defRPr sz="2362"/>
            </a:lvl8pPr>
            <a:lvl9pPr marL="4319991" indent="0">
              <a:buNone/>
              <a:defRPr sz="2362"/>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43890" y="10799922"/>
            <a:ext cx="3483205" cy="20008190"/>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nl-NL"/>
              <a:t>Tekststijl van het model bewerken</a:t>
            </a:r>
          </a:p>
        </p:txBody>
      </p:sp>
      <p:sp>
        <p:nvSpPr>
          <p:cNvPr id="5" name="Date Placeholder 4"/>
          <p:cNvSpPr>
            <a:spLocks noGrp="1"/>
          </p:cNvSpPr>
          <p:nvPr>
            <p:ph type="dt" sz="half" idx="10"/>
          </p:nvPr>
        </p:nvSpPr>
        <p:spPr/>
        <p:txBody>
          <a:bodyPr/>
          <a:lstStyle/>
          <a:p>
            <a:fld id="{9FDF07DF-B3A4-4F42-935D-7FBC9831AF4D}" type="datetimeFigureOut">
              <a:rPr lang="nl-BE" smtClean="0"/>
              <a:t>4-6-2025</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3C44607-D52D-4920-A008-28A423E46AA9}" type="slidenum">
              <a:rPr lang="nl-BE" smtClean="0"/>
              <a:t>‹nr.›</a:t>
            </a:fld>
            <a:endParaRPr lang="nl-BE"/>
          </a:p>
        </p:txBody>
      </p:sp>
    </p:spTree>
    <p:extLst>
      <p:ext uri="{BB962C8B-B14F-4D97-AF65-F5344CB8AC3E}">
        <p14:creationId xmlns:p14="http://schemas.microsoft.com/office/powerpoint/2010/main" val="165716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1916661"/>
            <a:ext cx="9314796" cy="6958285"/>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742484" y="9583264"/>
            <a:ext cx="9314796" cy="2284150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2484" y="33366432"/>
            <a:ext cx="2429947" cy="1916653"/>
          </a:xfrm>
          <a:prstGeom prst="rect">
            <a:avLst/>
          </a:prstGeom>
        </p:spPr>
        <p:txBody>
          <a:bodyPr vert="horz" lIns="91440" tIns="45720" rIns="91440" bIns="45720" rtlCol="0" anchor="ctr"/>
          <a:lstStyle>
            <a:lvl1pPr algn="l">
              <a:defRPr sz="1417">
                <a:solidFill>
                  <a:schemeClr val="tx1">
                    <a:tint val="75000"/>
                  </a:schemeClr>
                </a:solidFill>
              </a:defRPr>
            </a:lvl1pPr>
          </a:lstStyle>
          <a:p>
            <a:fld id="{9FDF07DF-B3A4-4F42-935D-7FBC9831AF4D}" type="datetimeFigureOut">
              <a:rPr lang="nl-BE" smtClean="0"/>
              <a:t>4-6-2025</a:t>
            </a:fld>
            <a:endParaRPr lang="nl-BE"/>
          </a:p>
        </p:txBody>
      </p:sp>
      <p:sp>
        <p:nvSpPr>
          <p:cNvPr id="5" name="Footer Placeholder 4"/>
          <p:cNvSpPr>
            <a:spLocks noGrp="1"/>
          </p:cNvSpPr>
          <p:nvPr>
            <p:ph type="ftr" sz="quarter" idx="3"/>
          </p:nvPr>
        </p:nvSpPr>
        <p:spPr>
          <a:xfrm>
            <a:off x="3577422" y="33366432"/>
            <a:ext cx="3644920" cy="1916653"/>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7627332" y="33366432"/>
            <a:ext cx="2429947" cy="1916653"/>
          </a:xfrm>
          <a:prstGeom prst="rect">
            <a:avLst/>
          </a:prstGeom>
        </p:spPr>
        <p:txBody>
          <a:bodyPr vert="horz" lIns="91440" tIns="45720" rIns="91440" bIns="45720" rtlCol="0" anchor="ctr"/>
          <a:lstStyle>
            <a:lvl1pPr algn="r">
              <a:defRPr sz="1417">
                <a:solidFill>
                  <a:schemeClr val="tx1">
                    <a:tint val="75000"/>
                  </a:schemeClr>
                </a:solidFill>
              </a:defRPr>
            </a:lvl1pPr>
          </a:lstStyle>
          <a:p>
            <a:fld id="{F3C44607-D52D-4920-A008-28A423E46AA9}" type="slidenum">
              <a:rPr lang="nl-BE" smtClean="0"/>
              <a:t>‹nr.›</a:t>
            </a:fld>
            <a:endParaRPr lang="nl-BE"/>
          </a:p>
        </p:txBody>
      </p:sp>
    </p:spTree>
    <p:extLst>
      <p:ext uri="{BB962C8B-B14F-4D97-AF65-F5344CB8AC3E}">
        <p14:creationId xmlns:p14="http://schemas.microsoft.com/office/powerpoint/2010/main" val="3454939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79998" rtl="0" eaLnBrk="1" latinLnBrk="0" hangingPunct="1">
        <a:lnSpc>
          <a:spcPct val="90000"/>
        </a:lnSpc>
        <a:spcBef>
          <a:spcPct val="0"/>
        </a:spcBef>
        <a:buNone/>
        <a:defRPr sz="5197" kern="1200">
          <a:solidFill>
            <a:schemeClr val="tx1"/>
          </a:solidFill>
          <a:latin typeface="+mj-lt"/>
          <a:ea typeface="+mj-ea"/>
          <a:cs typeface="+mj-cs"/>
        </a:defRPr>
      </a:lvl1pPr>
    </p:titleStyle>
    <p:bodyStyle>
      <a:lvl1pPr marL="269999" indent="-269999" algn="l" defTabSz="1079998"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98" rtl="0" eaLnBrk="1" latinLnBrk="0" hangingPunct="1">
        <a:defRPr sz="2126" kern="1200">
          <a:solidFill>
            <a:schemeClr val="tx1"/>
          </a:solidFill>
          <a:latin typeface="+mn-lt"/>
          <a:ea typeface="+mn-ea"/>
          <a:cs typeface="+mn-cs"/>
        </a:defRPr>
      </a:lvl1pPr>
      <a:lvl2pPr marL="539999" algn="l" defTabSz="1079998" rtl="0" eaLnBrk="1" latinLnBrk="0" hangingPunct="1">
        <a:defRPr sz="2126" kern="1200">
          <a:solidFill>
            <a:schemeClr val="tx1"/>
          </a:solidFill>
          <a:latin typeface="+mn-lt"/>
          <a:ea typeface="+mn-ea"/>
          <a:cs typeface="+mn-cs"/>
        </a:defRPr>
      </a:lvl2pPr>
      <a:lvl3pPr marL="1079998" algn="l" defTabSz="1079998" rtl="0" eaLnBrk="1" latinLnBrk="0" hangingPunct="1">
        <a:defRPr sz="2126" kern="1200">
          <a:solidFill>
            <a:schemeClr val="tx1"/>
          </a:solidFill>
          <a:latin typeface="+mn-lt"/>
          <a:ea typeface="+mn-ea"/>
          <a:cs typeface="+mn-cs"/>
        </a:defRPr>
      </a:lvl3pPr>
      <a:lvl4pPr marL="1619997" algn="l" defTabSz="1079998" rtl="0" eaLnBrk="1" latinLnBrk="0" hangingPunct="1">
        <a:defRPr sz="2126" kern="1200">
          <a:solidFill>
            <a:schemeClr val="tx1"/>
          </a:solidFill>
          <a:latin typeface="+mn-lt"/>
          <a:ea typeface="+mn-ea"/>
          <a:cs typeface="+mn-cs"/>
        </a:defRPr>
      </a:lvl4pPr>
      <a:lvl5pPr marL="2159996" algn="l" defTabSz="1079998" rtl="0" eaLnBrk="1" latinLnBrk="0" hangingPunct="1">
        <a:defRPr sz="2126" kern="1200">
          <a:solidFill>
            <a:schemeClr val="tx1"/>
          </a:solidFill>
          <a:latin typeface="+mn-lt"/>
          <a:ea typeface="+mn-ea"/>
          <a:cs typeface="+mn-cs"/>
        </a:defRPr>
      </a:lvl5pPr>
      <a:lvl6pPr marL="2699995" algn="l" defTabSz="1079998" rtl="0" eaLnBrk="1" latinLnBrk="0" hangingPunct="1">
        <a:defRPr sz="2126" kern="1200">
          <a:solidFill>
            <a:schemeClr val="tx1"/>
          </a:solidFill>
          <a:latin typeface="+mn-lt"/>
          <a:ea typeface="+mn-ea"/>
          <a:cs typeface="+mn-cs"/>
        </a:defRPr>
      </a:lvl6pPr>
      <a:lvl7pPr marL="3239994" algn="l" defTabSz="1079998" rtl="0" eaLnBrk="1" latinLnBrk="0" hangingPunct="1">
        <a:defRPr sz="2126" kern="1200">
          <a:solidFill>
            <a:schemeClr val="tx1"/>
          </a:solidFill>
          <a:latin typeface="+mn-lt"/>
          <a:ea typeface="+mn-ea"/>
          <a:cs typeface="+mn-cs"/>
        </a:defRPr>
      </a:lvl7pPr>
      <a:lvl8pPr marL="3779992" algn="l" defTabSz="1079998" rtl="0" eaLnBrk="1" latinLnBrk="0" hangingPunct="1">
        <a:defRPr sz="2126" kern="1200">
          <a:solidFill>
            <a:schemeClr val="tx1"/>
          </a:solidFill>
          <a:latin typeface="+mn-lt"/>
          <a:ea typeface="+mn-ea"/>
          <a:cs typeface="+mn-cs"/>
        </a:defRPr>
      </a:lvl8pPr>
      <a:lvl9pPr marL="4319991" algn="l" defTabSz="1079998"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justice.just.fgov.be/cgi_loi/change_lg.pl?language=nl&amp;la=N&amp;table_name=wet&amp;cn=2008121944" TargetMode="External"/><Relationship Id="rId2" Type="http://schemas.openxmlformats.org/officeDocument/2006/relationships/hyperlink" Target="https://etaamb.openjustice.be/nl/wet-van-11-mei-2003_n2003022592.html" TargetMode="External"/><Relationship Id="rId1" Type="http://schemas.openxmlformats.org/officeDocument/2006/relationships/slideLayout" Target="../slideLayouts/slideLayout1.xml"/><Relationship Id="rId6" Type="http://schemas.openxmlformats.org/officeDocument/2006/relationships/hyperlink" Target="https://www.fagg.be/sites/default/files/Guideline%20Submission%20of%20Performance%20Study%20according%20to%20IVDR_version%205.0%20_Final_1.pdf" TargetMode="External"/><Relationship Id="rId5" Type="http://schemas.openxmlformats.org/officeDocument/2006/relationships/hyperlink" Target="http://www.fagg.be/sites/default/files/Guideline%20Submission%20of%20Clinical%20Investigation%20according%20to%20MDR_version%2011.0.pdf" TargetMode="External"/><Relationship Id="rId4" Type="http://schemas.openxmlformats.org/officeDocument/2006/relationships/hyperlink" Target="https://etaamb.openjustice.be/nl/koninklijk-besluit-van-09-januari-2018_n201803020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ijl: gekromd links 20">
            <a:extLst>
              <a:ext uri="{FF2B5EF4-FFF2-40B4-BE49-F238E27FC236}">
                <a16:creationId xmlns:a16="http://schemas.microsoft.com/office/drawing/2014/main" id="{8DFA4FA5-1E52-A10C-79A6-4D9F5DE998F0}"/>
              </a:ext>
            </a:extLst>
          </p:cNvPr>
          <p:cNvSpPr/>
          <p:nvPr/>
        </p:nvSpPr>
        <p:spPr>
          <a:xfrm rot="399605">
            <a:off x="4640937" y="9150098"/>
            <a:ext cx="825647" cy="12359907"/>
          </a:xfrm>
          <a:prstGeom prst="curvedLeftArrow">
            <a:avLst>
              <a:gd name="adj1" fmla="val 48127"/>
              <a:gd name="adj2" fmla="val 44639"/>
              <a:gd name="adj3" fmla="val 27482"/>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4" name="Tekstvak 3"/>
          <p:cNvSpPr txBox="1"/>
          <p:nvPr/>
        </p:nvSpPr>
        <p:spPr>
          <a:xfrm>
            <a:off x="416182" y="341898"/>
            <a:ext cx="6264920" cy="623248"/>
          </a:xfrm>
          <a:prstGeom prst="rect">
            <a:avLst/>
          </a:prstGeom>
          <a:noFill/>
        </p:spPr>
        <p:txBody>
          <a:bodyPr wrap="none" rtlCol="0">
            <a:spAutoFit/>
          </a:bodyPr>
          <a:lstStyle/>
          <a:p>
            <a:r>
              <a:rPr lang="nl-BE" sz="2400" b="1" u="sng" dirty="0"/>
              <a:t>Guide on human body </a:t>
            </a:r>
            <a:r>
              <a:rPr lang="nl-BE" sz="2400" b="1" u="sng" dirty="0" err="1"/>
              <a:t>material</a:t>
            </a:r>
            <a:r>
              <a:rPr lang="nl-BE" sz="2400" b="1" u="sng" dirty="0"/>
              <a:t> </a:t>
            </a:r>
            <a:r>
              <a:rPr lang="nl-BE" sz="2400" b="1" u="sng" dirty="0" err="1"/>
              <a:t>for</a:t>
            </a:r>
            <a:r>
              <a:rPr lang="nl-BE" sz="2400" b="1" u="sng" dirty="0"/>
              <a:t> research </a:t>
            </a:r>
            <a:r>
              <a:rPr lang="nl-BE" sz="2400" b="1" u="sng" dirty="0" err="1"/>
              <a:t>use</a:t>
            </a:r>
            <a:endParaRPr lang="nl-BE" sz="2400" b="1" u="sng" dirty="0"/>
          </a:p>
          <a:p>
            <a:endParaRPr lang="nl-BE" sz="1050" i="1" dirty="0"/>
          </a:p>
        </p:txBody>
      </p:sp>
      <p:sp>
        <p:nvSpPr>
          <p:cNvPr id="5" name="Tekstvak 4"/>
          <p:cNvSpPr txBox="1"/>
          <p:nvPr/>
        </p:nvSpPr>
        <p:spPr>
          <a:xfrm>
            <a:off x="549752" y="4185464"/>
            <a:ext cx="2733456" cy="369332"/>
          </a:xfrm>
          <a:prstGeom prst="rect">
            <a:avLst/>
          </a:prstGeom>
          <a:noFill/>
          <a:ln>
            <a:solidFill>
              <a:srgbClr val="C00000"/>
            </a:solidFill>
          </a:ln>
        </p:spPr>
        <p:txBody>
          <a:bodyPr wrap="square" rtlCol="0">
            <a:spAutoFit/>
          </a:bodyPr>
          <a:lstStyle/>
          <a:p>
            <a:r>
              <a:rPr lang="nl-BE" dirty="0" err="1">
                <a:solidFill>
                  <a:srgbClr val="C00000"/>
                </a:solidFill>
              </a:rPr>
              <a:t>Clinical</a:t>
            </a:r>
            <a:r>
              <a:rPr lang="nl-BE" dirty="0">
                <a:solidFill>
                  <a:srgbClr val="C00000"/>
                </a:solidFill>
              </a:rPr>
              <a:t> Trial </a:t>
            </a:r>
            <a:r>
              <a:rPr lang="nl-BE" dirty="0" err="1">
                <a:solidFill>
                  <a:srgbClr val="C00000"/>
                </a:solidFill>
              </a:rPr>
              <a:t>under</a:t>
            </a:r>
            <a:r>
              <a:rPr lang="nl-BE" dirty="0">
                <a:solidFill>
                  <a:srgbClr val="C00000"/>
                </a:solidFill>
              </a:rPr>
              <a:t> CTR?            </a:t>
            </a:r>
          </a:p>
        </p:txBody>
      </p:sp>
      <p:sp>
        <p:nvSpPr>
          <p:cNvPr id="6" name="Tekstvak 5"/>
          <p:cNvSpPr txBox="1"/>
          <p:nvPr/>
        </p:nvSpPr>
        <p:spPr>
          <a:xfrm>
            <a:off x="3283208" y="4151395"/>
            <a:ext cx="1875124" cy="577081"/>
          </a:xfrm>
          <a:prstGeom prst="rect">
            <a:avLst/>
          </a:prstGeom>
          <a:noFill/>
          <a:ln>
            <a:noFill/>
          </a:ln>
        </p:spPr>
        <p:txBody>
          <a:bodyPr wrap="square" rtlCol="0">
            <a:spAutoFit/>
          </a:bodyPr>
          <a:lstStyle/>
          <a:p>
            <a:r>
              <a:rPr lang="nl-BE" sz="1050" i="1" dirty="0" err="1"/>
              <a:t>Clinical</a:t>
            </a:r>
            <a:r>
              <a:rPr lang="nl-BE" sz="1050" i="1" dirty="0"/>
              <a:t> Trials </a:t>
            </a:r>
            <a:r>
              <a:rPr lang="nl-BE" sz="1050" i="1" dirty="0" err="1"/>
              <a:t>under</a:t>
            </a:r>
            <a:r>
              <a:rPr lang="nl-BE" sz="1050" i="1" dirty="0"/>
              <a:t> CTR are exempt </a:t>
            </a:r>
            <a:r>
              <a:rPr lang="nl-BE" sz="1050" i="1" dirty="0" err="1"/>
              <a:t>from</a:t>
            </a:r>
            <a:r>
              <a:rPr lang="nl-BE" sz="1050" i="1" dirty="0"/>
              <a:t> </a:t>
            </a:r>
            <a:r>
              <a:rPr lang="nl-BE" sz="1050" i="1" dirty="0" err="1"/>
              <a:t>the</a:t>
            </a:r>
            <a:r>
              <a:rPr lang="nl-BE" sz="1050" i="1" dirty="0"/>
              <a:t> biobank </a:t>
            </a:r>
            <a:r>
              <a:rPr lang="nl-BE" sz="1050" i="1" dirty="0" err="1"/>
              <a:t>legislation</a:t>
            </a:r>
            <a:endParaRPr lang="nl-BE" sz="1050" i="1" dirty="0"/>
          </a:p>
        </p:txBody>
      </p:sp>
      <p:sp>
        <p:nvSpPr>
          <p:cNvPr id="7" name="Pijl-omlaag 6"/>
          <p:cNvSpPr/>
          <p:nvPr/>
        </p:nvSpPr>
        <p:spPr>
          <a:xfrm>
            <a:off x="939405" y="4776016"/>
            <a:ext cx="277098" cy="5467362"/>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 name="Pijl-omlaag 7"/>
          <p:cNvSpPr/>
          <p:nvPr/>
        </p:nvSpPr>
        <p:spPr>
          <a:xfrm>
            <a:off x="2227807" y="4776015"/>
            <a:ext cx="266700" cy="695325"/>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 name="Tekstvak 8"/>
          <p:cNvSpPr txBox="1"/>
          <p:nvPr/>
        </p:nvSpPr>
        <p:spPr>
          <a:xfrm>
            <a:off x="2494507" y="4880789"/>
            <a:ext cx="485518" cy="369332"/>
          </a:xfrm>
          <a:prstGeom prst="rect">
            <a:avLst/>
          </a:prstGeom>
          <a:noFill/>
        </p:spPr>
        <p:txBody>
          <a:bodyPr wrap="none" rtlCol="0">
            <a:spAutoFit/>
          </a:bodyPr>
          <a:lstStyle/>
          <a:p>
            <a:r>
              <a:rPr lang="nl-BE"/>
              <a:t>Yes</a:t>
            </a:r>
          </a:p>
        </p:txBody>
      </p:sp>
      <p:sp>
        <p:nvSpPr>
          <p:cNvPr id="10" name="Tekstvak 9"/>
          <p:cNvSpPr txBox="1"/>
          <p:nvPr/>
        </p:nvSpPr>
        <p:spPr>
          <a:xfrm>
            <a:off x="1446788" y="5609856"/>
            <a:ext cx="3817869" cy="2031325"/>
          </a:xfrm>
          <a:prstGeom prst="rect">
            <a:avLst/>
          </a:prstGeom>
          <a:noFill/>
          <a:ln>
            <a:solidFill>
              <a:srgbClr val="C00000"/>
            </a:solidFill>
          </a:ln>
        </p:spPr>
        <p:txBody>
          <a:bodyPr wrap="square" rtlCol="0">
            <a:spAutoFit/>
          </a:bodyPr>
          <a:lstStyle/>
          <a:p>
            <a:r>
              <a:rPr lang="nl-BE" dirty="0">
                <a:solidFill>
                  <a:srgbClr val="C00000"/>
                </a:solidFill>
              </a:rPr>
              <a:t>Is </a:t>
            </a:r>
            <a:r>
              <a:rPr lang="nl-BE" dirty="0" err="1">
                <a:solidFill>
                  <a:srgbClr val="C00000"/>
                </a:solidFill>
              </a:rPr>
              <a:t>the</a:t>
            </a:r>
            <a:r>
              <a:rPr lang="nl-BE" dirty="0">
                <a:solidFill>
                  <a:srgbClr val="C00000"/>
                </a:solidFill>
              </a:rPr>
              <a:t> </a:t>
            </a:r>
            <a:r>
              <a:rPr lang="nl-BE" dirty="0" err="1">
                <a:solidFill>
                  <a:srgbClr val="C00000"/>
                </a:solidFill>
              </a:rPr>
              <a:t>proposed</a:t>
            </a:r>
            <a:r>
              <a:rPr lang="nl-BE" dirty="0">
                <a:solidFill>
                  <a:srgbClr val="C00000"/>
                </a:solidFill>
              </a:rPr>
              <a:t> (</a:t>
            </a:r>
            <a:r>
              <a:rPr lang="nl-BE" dirty="0" err="1">
                <a:solidFill>
                  <a:srgbClr val="C00000"/>
                </a:solidFill>
              </a:rPr>
              <a:t>future</a:t>
            </a:r>
            <a:r>
              <a:rPr lang="nl-BE" dirty="0">
                <a:solidFill>
                  <a:srgbClr val="C00000"/>
                </a:solidFill>
              </a:rPr>
              <a:t>) </a:t>
            </a:r>
            <a:r>
              <a:rPr lang="nl-BE" dirty="0" err="1">
                <a:solidFill>
                  <a:srgbClr val="C00000"/>
                </a:solidFill>
              </a:rPr>
              <a:t>use</a:t>
            </a:r>
            <a:r>
              <a:rPr lang="nl-BE" dirty="0">
                <a:solidFill>
                  <a:srgbClr val="C00000"/>
                </a:solidFill>
              </a:rPr>
              <a:t> </a:t>
            </a:r>
            <a:r>
              <a:rPr lang="nl-BE" dirty="0" err="1">
                <a:solidFill>
                  <a:srgbClr val="C00000"/>
                </a:solidFill>
              </a:rPr>
              <a:t>limited</a:t>
            </a:r>
            <a:r>
              <a:rPr lang="nl-BE" dirty="0">
                <a:solidFill>
                  <a:srgbClr val="C00000"/>
                </a:solidFill>
              </a:rPr>
              <a:t> </a:t>
            </a:r>
            <a:r>
              <a:rPr lang="nl-BE" dirty="0" err="1">
                <a:solidFill>
                  <a:srgbClr val="C00000"/>
                </a:solidFill>
              </a:rPr>
              <a:t>to</a:t>
            </a:r>
            <a:r>
              <a:rPr lang="nl-BE" dirty="0">
                <a:solidFill>
                  <a:srgbClr val="C00000"/>
                </a:solidFill>
              </a:rPr>
              <a:t> research </a:t>
            </a:r>
            <a:r>
              <a:rPr lang="nl-BE" dirty="0" err="1">
                <a:solidFill>
                  <a:srgbClr val="C00000"/>
                </a:solidFill>
              </a:rPr>
              <a:t>about</a:t>
            </a:r>
            <a:r>
              <a:rPr lang="nl-BE" dirty="0">
                <a:solidFill>
                  <a:srgbClr val="C00000"/>
                </a:solidFill>
              </a:rPr>
              <a:t> </a:t>
            </a:r>
            <a:r>
              <a:rPr lang="nl-BE" dirty="0" err="1">
                <a:solidFill>
                  <a:srgbClr val="C00000"/>
                </a:solidFill>
              </a:rPr>
              <a:t>the</a:t>
            </a:r>
            <a:r>
              <a:rPr lang="nl-BE" dirty="0">
                <a:solidFill>
                  <a:srgbClr val="C00000"/>
                </a:solidFill>
              </a:rPr>
              <a:t> </a:t>
            </a:r>
            <a:r>
              <a:rPr lang="nl-BE" dirty="0" err="1">
                <a:solidFill>
                  <a:srgbClr val="C00000"/>
                </a:solidFill>
              </a:rPr>
              <a:t>same</a:t>
            </a:r>
            <a:r>
              <a:rPr lang="nl-BE" dirty="0">
                <a:solidFill>
                  <a:srgbClr val="C00000"/>
                </a:solidFill>
              </a:rPr>
              <a:t> </a:t>
            </a:r>
            <a:r>
              <a:rPr lang="nl-BE" dirty="0" err="1">
                <a:solidFill>
                  <a:srgbClr val="C00000"/>
                </a:solidFill>
              </a:rPr>
              <a:t>disease</a:t>
            </a:r>
            <a:r>
              <a:rPr lang="nl-BE" dirty="0">
                <a:solidFill>
                  <a:srgbClr val="C00000"/>
                </a:solidFill>
              </a:rPr>
              <a:t>, </a:t>
            </a:r>
            <a:r>
              <a:rPr lang="nl-BE" dirty="0" err="1">
                <a:solidFill>
                  <a:srgbClr val="C00000"/>
                </a:solidFill>
              </a:rPr>
              <a:t>the</a:t>
            </a:r>
            <a:r>
              <a:rPr lang="nl-BE" dirty="0">
                <a:solidFill>
                  <a:srgbClr val="C00000"/>
                </a:solidFill>
              </a:rPr>
              <a:t> </a:t>
            </a:r>
            <a:r>
              <a:rPr lang="nl-BE" dirty="0" err="1">
                <a:solidFill>
                  <a:srgbClr val="C00000"/>
                </a:solidFill>
              </a:rPr>
              <a:t>same</a:t>
            </a:r>
            <a:r>
              <a:rPr lang="nl-BE" dirty="0">
                <a:solidFill>
                  <a:srgbClr val="C00000"/>
                </a:solidFill>
              </a:rPr>
              <a:t> treatment or drug as </a:t>
            </a:r>
            <a:r>
              <a:rPr lang="nl-BE" dirty="0" err="1">
                <a:solidFill>
                  <a:srgbClr val="C00000"/>
                </a:solidFill>
              </a:rPr>
              <a:t>described</a:t>
            </a:r>
            <a:r>
              <a:rPr lang="nl-BE" dirty="0">
                <a:solidFill>
                  <a:srgbClr val="C00000"/>
                </a:solidFill>
              </a:rPr>
              <a:t> in </a:t>
            </a:r>
            <a:r>
              <a:rPr lang="nl-BE" dirty="0" err="1">
                <a:solidFill>
                  <a:srgbClr val="C00000"/>
                </a:solidFill>
              </a:rPr>
              <a:t>the</a:t>
            </a:r>
            <a:r>
              <a:rPr lang="nl-BE" dirty="0">
                <a:solidFill>
                  <a:srgbClr val="C00000"/>
                </a:solidFill>
              </a:rPr>
              <a:t> </a:t>
            </a:r>
            <a:r>
              <a:rPr lang="nl-BE" dirty="0" err="1">
                <a:solidFill>
                  <a:srgbClr val="C00000"/>
                </a:solidFill>
              </a:rPr>
              <a:t>original</a:t>
            </a:r>
            <a:r>
              <a:rPr lang="nl-BE" dirty="0">
                <a:solidFill>
                  <a:srgbClr val="C00000"/>
                </a:solidFill>
              </a:rPr>
              <a:t> research protocol? </a:t>
            </a:r>
            <a:r>
              <a:rPr lang="nl-BE" dirty="0" err="1">
                <a:solidFill>
                  <a:srgbClr val="C00000"/>
                </a:solidFill>
              </a:rPr>
              <a:t>This</a:t>
            </a:r>
            <a:r>
              <a:rPr lang="nl-BE" dirty="0">
                <a:solidFill>
                  <a:srgbClr val="C00000"/>
                </a:solidFill>
              </a:rPr>
              <a:t> </a:t>
            </a:r>
            <a:r>
              <a:rPr lang="nl-BE" dirty="0" err="1">
                <a:solidFill>
                  <a:srgbClr val="C00000"/>
                </a:solidFill>
              </a:rPr>
              <a:t>should</a:t>
            </a:r>
            <a:r>
              <a:rPr lang="nl-BE" dirty="0">
                <a:solidFill>
                  <a:srgbClr val="C00000"/>
                </a:solidFill>
              </a:rPr>
              <a:t> </a:t>
            </a:r>
            <a:r>
              <a:rPr lang="nl-BE" dirty="0" err="1">
                <a:solidFill>
                  <a:srgbClr val="C00000"/>
                </a:solidFill>
              </a:rPr>
              <a:t>be</a:t>
            </a:r>
            <a:r>
              <a:rPr lang="nl-BE" dirty="0">
                <a:solidFill>
                  <a:srgbClr val="C00000"/>
                </a:solidFill>
              </a:rPr>
              <a:t> </a:t>
            </a:r>
            <a:r>
              <a:rPr lang="nl-BE" dirty="0" err="1">
                <a:solidFill>
                  <a:srgbClr val="C00000"/>
                </a:solidFill>
              </a:rPr>
              <a:t>indicated</a:t>
            </a:r>
            <a:r>
              <a:rPr lang="nl-BE" dirty="0">
                <a:solidFill>
                  <a:srgbClr val="C00000"/>
                </a:solidFill>
              </a:rPr>
              <a:t> in </a:t>
            </a:r>
            <a:r>
              <a:rPr lang="nl-BE" dirty="0" err="1">
                <a:solidFill>
                  <a:srgbClr val="C00000"/>
                </a:solidFill>
              </a:rPr>
              <a:t>the</a:t>
            </a:r>
            <a:r>
              <a:rPr lang="nl-BE" dirty="0">
                <a:solidFill>
                  <a:srgbClr val="C00000"/>
                </a:solidFill>
              </a:rPr>
              <a:t> </a:t>
            </a:r>
            <a:r>
              <a:rPr lang="nl-BE" dirty="0" err="1">
                <a:solidFill>
                  <a:srgbClr val="C00000"/>
                </a:solidFill>
              </a:rPr>
              <a:t>Belgian</a:t>
            </a:r>
            <a:r>
              <a:rPr lang="nl-BE" dirty="0">
                <a:solidFill>
                  <a:srgbClr val="C00000"/>
                </a:solidFill>
              </a:rPr>
              <a:t> </a:t>
            </a:r>
            <a:r>
              <a:rPr lang="nl-BE" dirty="0" err="1">
                <a:solidFill>
                  <a:srgbClr val="C00000"/>
                </a:solidFill>
              </a:rPr>
              <a:t>version</a:t>
            </a:r>
            <a:r>
              <a:rPr lang="nl-BE" dirty="0">
                <a:solidFill>
                  <a:srgbClr val="C00000"/>
                </a:solidFill>
              </a:rPr>
              <a:t> of </a:t>
            </a:r>
            <a:r>
              <a:rPr lang="nl-BE" dirty="0" err="1">
                <a:solidFill>
                  <a:srgbClr val="C00000"/>
                </a:solidFill>
              </a:rPr>
              <a:t>the</a:t>
            </a:r>
            <a:r>
              <a:rPr lang="nl-BE" dirty="0">
                <a:solidFill>
                  <a:srgbClr val="C00000"/>
                </a:solidFill>
              </a:rPr>
              <a:t> CTR part II template on HBM?</a:t>
            </a:r>
          </a:p>
        </p:txBody>
      </p:sp>
      <p:sp>
        <p:nvSpPr>
          <p:cNvPr id="13" name="Pijl-omlaag 12"/>
          <p:cNvSpPr/>
          <p:nvPr/>
        </p:nvSpPr>
        <p:spPr>
          <a:xfrm>
            <a:off x="2231352" y="7806059"/>
            <a:ext cx="266700"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4" name="Tekstvak 13"/>
          <p:cNvSpPr txBox="1"/>
          <p:nvPr/>
        </p:nvSpPr>
        <p:spPr>
          <a:xfrm>
            <a:off x="2498052" y="7799515"/>
            <a:ext cx="455574" cy="369332"/>
          </a:xfrm>
          <a:prstGeom prst="rect">
            <a:avLst/>
          </a:prstGeom>
          <a:noFill/>
        </p:spPr>
        <p:txBody>
          <a:bodyPr wrap="none" rtlCol="0">
            <a:spAutoFit/>
          </a:bodyPr>
          <a:lstStyle/>
          <a:p>
            <a:r>
              <a:rPr lang="nl-BE" dirty="0"/>
              <a:t>No</a:t>
            </a:r>
          </a:p>
        </p:txBody>
      </p:sp>
      <p:sp>
        <p:nvSpPr>
          <p:cNvPr id="15" name="Tekstvak 14"/>
          <p:cNvSpPr txBox="1"/>
          <p:nvPr/>
        </p:nvSpPr>
        <p:spPr>
          <a:xfrm>
            <a:off x="6206067" y="5886893"/>
            <a:ext cx="2144752" cy="646331"/>
          </a:xfrm>
          <a:prstGeom prst="rect">
            <a:avLst/>
          </a:prstGeom>
          <a:solidFill>
            <a:schemeClr val="accent3">
              <a:lumMod val="40000"/>
              <a:lumOff val="60000"/>
            </a:schemeClr>
          </a:solidFill>
        </p:spPr>
        <p:txBody>
          <a:bodyPr wrap="square" rtlCol="0">
            <a:spAutoFit/>
          </a:bodyPr>
          <a:lstStyle/>
          <a:p>
            <a:r>
              <a:rPr lang="nl-BE" dirty="0" err="1">
                <a:solidFill>
                  <a:srgbClr val="C00000"/>
                </a:solidFill>
              </a:rPr>
              <a:t>Study</a:t>
            </a:r>
            <a:r>
              <a:rPr lang="nl-BE" dirty="0">
                <a:solidFill>
                  <a:srgbClr val="C00000"/>
                </a:solidFill>
              </a:rPr>
              <a:t> </a:t>
            </a:r>
            <a:r>
              <a:rPr lang="nl-BE" dirty="0" err="1">
                <a:solidFill>
                  <a:srgbClr val="C00000"/>
                </a:solidFill>
              </a:rPr>
              <a:t>not</a:t>
            </a:r>
            <a:r>
              <a:rPr lang="nl-BE" dirty="0">
                <a:solidFill>
                  <a:srgbClr val="C00000"/>
                </a:solidFill>
              </a:rPr>
              <a:t> </a:t>
            </a:r>
            <a:r>
              <a:rPr lang="nl-BE" dirty="0" err="1">
                <a:solidFill>
                  <a:srgbClr val="C00000"/>
                </a:solidFill>
              </a:rPr>
              <a:t>under</a:t>
            </a:r>
            <a:r>
              <a:rPr lang="nl-BE" dirty="0">
                <a:solidFill>
                  <a:srgbClr val="C00000"/>
                </a:solidFill>
              </a:rPr>
              <a:t> </a:t>
            </a:r>
            <a:r>
              <a:rPr lang="nl-BE" dirty="0" err="1">
                <a:solidFill>
                  <a:srgbClr val="C00000"/>
                </a:solidFill>
              </a:rPr>
              <a:t>biobank</a:t>
            </a:r>
            <a:r>
              <a:rPr lang="nl-BE" dirty="0">
                <a:solidFill>
                  <a:srgbClr val="C00000"/>
                </a:solidFill>
              </a:rPr>
              <a:t> </a:t>
            </a:r>
            <a:r>
              <a:rPr lang="nl-BE" dirty="0" err="1">
                <a:solidFill>
                  <a:srgbClr val="C00000"/>
                </a:solidFill>
              </a:rPr>
              <a:t>legislation</a:t>
            </a:r>
            <a:endParaRPr lang="nl-BE" dirty="0">
              <a:solidFill>
                <a:srgbClr val="C00000"/>
              </a:solidFill>
            </a:endParaRPr>
          </a:p>
        </p:txBody>
      </p:sp>
      <p:sp>
        <p:nvSpPr>
          <p:cNvPr id="23" name="Tekstvak 22"/>
          <p:cNvSpPr txBox="1"/>
          <p:nvPr/>
        </p:nvSpPr>
        <p:spPr>
          <a:xfrm>
            <a:off x="1457492" y="8605992"/>
            <a:ext cx="3741670" cy="923330"/>
          </a:xfrm>
          <a:prstGeom prst="rect">
            <a:avLst/>
          </a:prstGeom>
          <a:solidFill>
            <a:schemeClr val="accent3">
              <a:lumMod val="40000"/>
              <a:lumOff val="60000"/>
            </a:schemeClr>
          </a:solidFill>
        </p:spPr>
        <p:txBody>
          <a:bodyPr wrap="square" rtlCol="0">
            <a:spAutoFit/>
          </a:bodyPr>
          <a:lstStyle/>
          <a:p>
            <a:r>
              <a:rPr lang="nl-BE" dirty="0" err="1">
                <a:solidFill>
                  <a:srgbClr val="C00000"/>
                </a:solidFill>
              </a:rPr>
              <a:t>Future</a:t>
            </a:r>
            <a:r>
              <a:rPr lang="nl-BE" dirty="0">
                <a:solidFill>
                  <a:srgbClr val="C00000"/>
                </a:solidFill>
              </a:rPr>
              <a:t> </a:t>
            </a:r>
            <a:r>
              <a:rPr lang="nl-BE" dirty="0" err="1">
                <a:solidFill>
                  <a:srgbClr val="C00000"/>
                </a:solidFill>
              </a:rPr>
              <a:t>use</a:t>
            </a:r>
            <a:r>
              <a:rPr lang="nl-BE" dirty="0">
                <a:solidFill>
                  <a:srgbClr val="C00000"/>
                </a:solidFill>
              </a:rPr>
              <a:t> </a:t>
            </a:r>
            <a:r>
              <a:rPr lang="nl-BE" dirty="0" err="1">
                <a:solidFill>
                  <a:srgbClr val="C00000"/>
                </a:solidFill>
              </a:rPr>
              <a:t>under</a:t>
            </a:r>
            <a:r>
              <a:rPr lang="nl-BE" dirty="0">
                <a:solidFill>
                  <a:srgbClr val="C00000"/>
                </a:solidFill>
              </a:rPr>
              <a:t> </a:t>
            </a:r>
            <a:r>
              <a:rPr lang="nl-BE" dirty="0" err="1">
                <a:solidFill>
                  <a:srgbClr val="C00000"/>
                </a:solidFill>
              </a:rPr>
              <a:t>biobank</a:t>
            </a:r>
            <a:r>
              <a:rPr lang="nl-BE" dirty="0">
                <a:solidFill>
                  <a:srgbClr val="C00000"/>
                </a:solidFill>
              </a:rPr>
              <a:t> </a:t>
            </a:r>
            <a:r>
              <a:rPr lang="nl-BE" dirty="0" err="1">
                <a:solidFill>
                  <a:srgbClr val="C00000"/>
                </a:solidFill>
              </a:rPr>
              <a:t>legislation</a:t>
            </a:r>
            <a:r>
              <a:rPr lang="nl-BE" dirty="0">
                <a:solidFill>
                  <a:srgbClr val="C00000"/>
                </a:solidFill>
              </a:rPr>
              <a:t> =&gt; </a:t>
            </a:r>
            <a:r>
              <a:rPr lang="nl-BE" dirty="0" err="1">
                <a:solidFill>
                  <a:srgbClr val="C00000"/>
                </a:solidFill>
              </a:rPr>
              <a:t>the</a:t>
            </a:r>
            <a:r>
              <a:rPr lang="nl-BE" dirty="0">
                <a:solidFill>
                  <a:srgbClr val="C00000"/>
                </a:solidFill>
              </a:rPr>
              <a:t> </a:t>
            </a:r>
            <a:r>
              <a:rPr lang="nl-BE" dirty="0" err="1">
                <a:solidFill>
                  <a:srgbClr val="C00000"/>
                </a:solidFill>
              </a:rPr>
              <a:t>registration</a:t>
            </a:r>
            <a:r>
              <a:rPr lang="nl-BE" dirty="0">
                <a:solidFill>
                  <a:srgbClr val="C00000"/>
                </a:solidFill>
              </a:rPr>
              <a:t> of </a:t>
            </a:r>
            <a:r>
              <a:rPr lang="nl-BE" dirty="0" err="1">
                <a:solidFill>
                  <a:srgbClr val="C00000"/>
                </a:solidFill>
              </a:rPr>
              <a:t>the</a:t>
            </a:r>
            <a:r>
              <a:rPr lang="nl-BE" dirty="0">
                <a:solidFill>
                  <a:srgbClr val="C00000"/>
                </a:solidFill>
              </a:rPr>
              <a:t> samples in a </a:t>
            </a:r>
            <a:r>
              <a:rPr lang="nl-BE" dirty="0" err="1">
                <a:solidFill>
                  <a:srgbClr val="C00000"/>
                </a:solidFill>
              </a:rPr>
              <a:t>Belgian</a:t>
            </a:r>
            <a:r>
              <a:rPr lang="nl-BE" dirty="0">
                <a:solidFill>
                  <a:srgbClr val="C00000"/>
                </a:solidFill>
              </a:rPr>
              <a:t> </a:t>
            </a:r>
            <a:r>
              <a:rPr lang="nl-BE" dirty="0" err="1">
                <a:solidFill>
                  <a:srgbClr val="C00000"/>
                </a:solidFill>
              </a:rPr>
              <a:t>biobank</a:t>
            </a:r>
            <a:r>
              <a:rPr lang="nl-BE" dirty="0">
                <a:solidFill>
                  <a:srgbClr val="C00000"/>
                </a:solidFill>
              </a:rPr>
              <a:t> is </a:t>
            </a:r>
            <a:r>
              <a:rPr lang="nl-BE" dirty="0" err="1">
                <a:solidFill>
                  <a:srgbClr val="C00000"/>
                </a:solidFill>
              </a:rPr>
              <a:t>required</a:t>
            </a:r>
            <a:endParaRPr lang="nl-BE" dirty="0">
              <a:solidFill>
                <a:srgbClr val="C00000"/>
              </a:solidFill>
            </a:endParaRPr>
          </a:p>
        </p:txBody>
      </p:sp>
      <p:sp>
        <p:nvSpPr>
          <p:cNvPr id="24" name="Tekstvak 23"/>
          <p:cNvSpPr txBox="1"/>
          <p:nvPr/>
        </p:nvSpPr>
        <p:spPr>
          <a:xfrm>
            <a:off x="532328" y="8458498"/>
            <a:ext cx="455574" cy="369332"/>
          </a:xfrm>
          <a:prstGeom prst="rect">
            <a:avLst/>
          </a:prstGeom>
          <a:noFill/>
        </p:spPr>
        <p:txBody>
          <a:bodyPr wrap="none" rtlCol="0">
            <a:spAutoFit/>
          </a:bodyPr>
          <a:lstStyle/>
          <a:p>
            <a:r>
              <a:rPr lang="nl-BE" dirty="0"/>
              <a:t>No</a:t>
            </a:r>
          </a:p>
        </p:txBody>
      </p:sp>
      <p:sp>
        <p:nvSpPr>
          <p:cNvPr id="25" name="Tekstvak 24"/>
          <p:cNvSpPr txBox="1"/>
          <p:nvPr/>
        </p:nvSpPr>
        <p:spPr>
          <a:xfrm>
            <a:off x="549752" y="1294179"/>
            <a:ext cx="3718924" cy="923330"/>
          </a:xfrm>
          <a:prstGeom prst="rect">
            <a:avLst/>
          </a:prstGeom>
          <a:noFill/>
          <a:ln>
            <a:solidFill>
              <a:srgbClr val="C00000"/>
            </a:solidFill>
          </a:ln>
        </p:spPr>
        <p:txBody>
          <a:bodyPr wrap="square" rtlCol="0">
            <a:spAutoFit/>
          </a:bodyPr>
          <a:lstStyle/>
          <a:p>
            <a:r>
              <a:rPr lang="nl-BE" dirty="0">
                <a:solidFill>
                  <a:srgbClr val="C00000"/>
                </a:solidFill>
              </a:rPr>
              <a:t>Does </a:t>
            </a:r>
            <a:r>
              <a:rPr lang="nl-BE" dirty="0" err="1">
                <a:solidFill>
                  <a:srgbClr val="C00000"/>
                </a:solidFill>
              </a:rPr>
              <a:t>the</a:t>
            </a:r>
            <a:r>
              <a:rPr lang="nl-BE" dirty="0">
                <a:solidFill>
                  <a:srgbClr val="C00000"/>
                </a:solidFill>
              </a:rPr>
              <a:t> project </a:t>
            </a:r>
            <a:r>
              <a:rPr lang="nl-BE" dirty="0" err="1">
                <a:solidFill>
                  <a:srgbClr val="C00000"/>
                </a:solidFill>
              </a:rPr>
              <a:t>involve</a:t>
            </a:r>
            <a:r>
              <a:rPr lang="nl-BE" dirty="0">
                <a:solidFill>
                  <a:srgbClr val="C00000"/>
                </a:solidFill>
              </a:rPr>
              <a:t> </a:t>
            </a:r>
            <a:r>
              <a:rPr lang="nl-BE" dirty="0" err="1">
                <a:solidFill>
                  <a:srgbClr val="C00000"/>
                </a:solidFill>
              </a:rPr>
              <a:t>the</a:t>
            </a:r>
            <a:r>
              <a:rPr lang="nl-BE" dirty="0">
                <a:solidFill>
                  <a:srgbClr val="C00000"/>
                </a:solidFill>
              </a:rPr>
              <a:t> </a:t>
            </a:r>
            <a:r>
              <a:rPr lang="nl-BE" dirty="0" err="1">
                <a:solidFill>
                  <a:srgbClr val="C00000"/>
                </a:solidFill>
              </a:rPr>
              <a:t>collection</a:t>
            </a:r>
            <a:r>
              <a:rPr lang="nl-BE" dirty="0">
                <a:solidFill>
                  <a:srgbClr val="C00000"/>
                </a:solidFill>
              </a:rPr>
              <a:t> or </a:t>
            </a:r>
            <a:r>
              <a:rPr lang="nl-BE" dirty="0" err="1">
                <a:solidFill>
                  <a:srgbClr val="C00000"/>
                </a:solidFill>
              </a:rPr>
              <a:t>use</a:t>
            </a:r>
            <a:r>
              <a:rPr lang="nl-BE" dirty="0">
                <a:solidFill>
                  <a:srgbClr val="C00000"/>
                </a:solidFill>
              </a:rPr>
              <a:t> of human body </a:t>
            </a:r>
            <a:r>
              <a:rPr lang="nl-BE" dirty="0" err="1">
                <a:solidFill>
                  <a:srgbClr val="C00000"/>
                </a:solidFill>
              </a:rPr>
              <a:t>material</a:t>
            </a:r>
            <a:r>
              <a:rPr lang="nl-BE" dirty="0">
                <a:solidFill>
                  <a:srgbClr val="C00000"/>
                </a:solidFill>
              </a:rPr>
              <a:t> </a:t>
            </a:r>
            <a:r>
              <a:rPr lang="nl-BE" dirty="0" err="1">
                <a:solidFill>
                  <a:srgbClr val="C00000"/>
                </a:solidFill>
              </a:rPr>
              <a:t>for</a:t>
            </a:r>
            <a:r>
              <a:rPr lang="nl-BE" dirty="0">
                <a:solidFill>
                  <a:srgbClr val="C00000"/>
                </a:solidFill>
              </a:rPr>
              <a:t> research </a:t>
            </a:r>
            <a:r>
              <a:rPr lang="nl-BE" dirty="0" err="1">
                <a:solidFill>
                  <a:srgbClr val="C00000"/>
                </a:solidFill>
              </a:rPr>
              <a:t>purposes</a:t>
            </a:r>
            <a:r>
              <a:rPr lang="nl-BE" dirty="0">
                <a:solidFill>
                  <a:srgbClr val="C00000"/>
                </a:solidFill>
              </a:rPr>
              <a:t>?</a:t>
            </a:r>
          </a:p>
        </p:txBody>
      </p:sp>
      <p:sp>
        <p:nvSpPr>
          <p:cNvPr id="26" name="Pijl-omlaag 25"/>
          <p:cNvSpPr/>
          <p:nvPr/>
        </p:nvSpPr>
        <p:spPr>
          <a:xfrm>
            <a:off x="987901" y="2438729"/>
            <a:ext cx="228599" cy="1623016"/>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7" name="Tekstvak 26"/>
          <p:cNvSpPr txBox="1"/>
          <p:nvPr/>
        </p:nvSpPr>
        <p:spPr>
          <a:xfrm>
            <a:off x="1216501" y="3471193"/>
            <a:ext cx="485518" cy="369332"/>
          </a:xfrm>
          <a:prstGeom prst="rect">
            <a:avLst/>
          </a:prstGeom>
          <a:noFill/>
        </p:spPr>
        <p:txBody>
          <a:bodyPr wrap="none" rtlCol="0">
            <a:spAutoFit/>
          </a:bodyPr>
          <a:lstStyle/>
          <a:p>
            <a:r>
              <a:rPr lang="nl-BE"/>
              <a:t>Yes</a:t>
            </a:r>
          </a:p>
        </p:txBody>
      </p:sp>
      <p:sp>
        <p:nvSpPr>
          <p:cNvPr id="28" name="Pijl-omlaag 27"/>
          <p:cNvSpPr/>
          <p:nvPr/>
        </p:nvSpPr>
        <p:spPr>
          <a:xfrm rot="16200000">
            <a:off x="6172389" y="-207952"/>
            <a:ext cx="224348" cy="3718926"/>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9" name="Tekstvak 28"/>
          <p:cNvSpPr txBox="1"/>
          <p:nvPr/>
        </p:nvSpPr>
        <p:spPr>
          <a:xfrm>
            <a:off x="4425099" y="1170006"/>
            <a:ext cx="455574" cy="369332"/>
          </a:xfrm>
          <a:prstGeom prst="rect">
            <a:avLst/>
          </a:prstGeom>
          <a:noFill/>
        </p:spPr>
        <p:txBody>
          <a:bodyPr wrap="none" rtlCol="0">
            <a:spAutoFit/>
          </a:bodyPr>
          <a:lstStyle/>
          <a:p>
            <a:r>
              <a:rPr lang="nl-BE" dirty="0"/>
              <a:t>No</a:t>
            </a:r>
          </a:p>
        </p:txBody>
      </p:sp>
      <p:sp>
        <p:nvSpPr>
          <p:cNvPr id="30" name="Tekstvak 29"/>
          <p:cNvSpPr txBox="1"/>
          <p:nvPr/>
        </p:nvSpPr>
        <p:spPr>
          <a:xfrm>
            <a:off x="8374519" y="1294179"/>
            <a:ext cx="1869820" cy="923330"/>
          </a:xfrm>
          <a:prstGeom prst="rect">
            <a:avLst/>
          </a:prstGeom>
          <a:solidFill>
            <a:schemeClr val="accent3">
              <a:lumMod val="40000"/>
              <a:lumOff val="60000"/>
            </a:schemeClr>
          </a:solidFill>
        </p:spPr>
        <p:txBody>
          <a:bodyPr wrap="square" rtlCol="0">
            <a:spAutoFit/>
          </a:bodyPr>
          <a:lstStyle/>
          <a:p>
            <a:r>
              <a:rPr lang="nl-BE" dirty="0" err="1">
                <a:solidFill>
                  <a:srgbClr val="C00000"/>
                </a:solidFill>
              </a:rPr>
              <a:t>Study</a:t>
            </a:r>
            <a:r>
              <a:rPr lang="nl-BE" dirty="0">
                <a:solidFill>
                  <a:srgbClr val="C00000"/>
                </a:solidFill>
              </a:rPr>
              <a:t> </a:t>
            </a:r>
            <a:r>
              <a:rPr lang="nl-BE" dirty="0" err="1">
                <a:solidFill>
                  <a:srgbClr val="C00000"/>
                </a:solidFill>
              </a:rPr>
              <a:t>not</a:t>
            </a:r>
            <a:r>
              <a:rPr lang="nl-BE" dirty="0">
                <a:solidFill>
                  <a:srgbClr val="C00000"/>
                </a:solidFill>
              </a:rPr>
              <a:t> </a:t>
            </a:r>
            <a:r>
              <a:rPr lang="nl-BE" dirty="0" err="1">
                <a:solidFill>
                  <a:srgbClr val="C00000"/>
                </a:solidFill>
              </a:rPr>
              <a:t>under</a:t>
            </a:r>
            <a:r>
              <a:rPr lang="nl-BE" dirty="0">
                <a:solidFill>
                  <a:srgbClr val="C00000"/>
                </a:solidFill>
              </a:rPr>
              <a:t> </a:t>
            </a:r>
            <a:r>
              <a:rPr lang="nl-BE" dirty="0" err="1">
                <a:solidFill>
                  <a:srgbClr val="C00000"/>
                </a:solidFill>
              </a:rPr>
              <a:t>biobank</a:t>
            </a:r>
            <a:r>
              <a:rPr lang="nl-BE" dirty="0">
                <a:solidFill>
                  <a:srgbClr val="C00000"/>
                </a:solidFill>
              </a:rPr>
              <a:t> </a:t>
            </a:r>
            <a:r>
              <a:rPr lang="nl-BE" dirty="0" err="1">
                <a:solidFill>
                  <a:srgbClr val="C00000"/>
                </a:solidFill>
              </a:rPr>
              <a:t>legislation</a:t>
            </a:r>
            <a:endParaRPr lang="nl-BE" dirty="0">
              <a:solidFill>
                <a:srgbClr val="C00000"/>
              </a:solidFill>
            </a:endParaRPr>
          </a:p>
        </p:txBody>
      </p:sp>
      <p:sp>
        <p:nvSpPr>
          <p:cNvPr id="31" name="Tekstvak 30"/>
          <p:cNvSpPr txBox="1"/>
          <p:nvPr/>
        </p:nvSpPr>
        <p:spPr>
          <a:xfrm>
            <a:off x="532328" y="18234461"/>
            <a:ext cx="2888098" cy="1200329"/>
          </a:xfrm>
          <a:prstGeom prst="rect">
            <a:avLst/>
          </a:prstGeom>
          <a:noFill/>
          <a:ln>
            <a:solidFill>
              <a:srgbClr val="C00000"/>
            </a:solidFill>
          </a:ln>
        </p:spPr>
        <p:txBody>
          <a:bodyPr wrap="square" rtlCol="0">
            <a:spAutoFit/>
          </a:bodyPr>
          <a:lstStyle/>
          <a:p>
            <a:r>
              <a:rPr lang="en-US" dirty="0">
                <a:solidFill>
                  <a:srgbClr val="C00000"/>
                </a:solidFill>
              </a:rPr>
              <a:t>Does the study involve the use of residual samples (post diagnostic or therapeutic use)?</a:t>
            </a:r>
          </a:p>
        </p:txBody>
      </p:sp>
      <p:sp>
        <p:nvSpPr>
          <p:cNvPr id="32" name="Pijl-omlaag 31"/>
          <p:cNvSpPr/>
          <p:nvPr/>
        </p:nvSpPr>
        <p:spPr>
          <a:xfrm rot="16200000">
            <a:off x="3771518" y="18457110"/>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3" name="Tekstvak 32"/>
          <p:cNvSpPr txBox="1"/>
          <p:nvPr/>
        </p:nvSpPr>
        <p:spPr>
          <a:xfrm>
            <a:off x="3620913" y="18293316"/>
            <a:ext cx="485518" cy="369332"/>
          </a:xfrm>
          <a:prstGeom prst="rect">
            <a:avLst/>
          </a:prstGeom>
          <a:noFill/>
        </p:spPr>
        <p:txBody>
          <a:bodyPr wrap="none" rtlCol="0">
            <a:spAutoFit/>
          </a:bodyPr>
          <a:lstStyle/>
          <a:p>
            <a:r>
              <a:rPr lang="nl-BE" dirty="0"/>
              <a:t>Yes</a:t>
            </a:r>
          </a:p>
        </p:txBody>
      </p:sp>
      <p:sp>
        <p:nvSpPr>
          <p:cNvPr id="34" name="Tekstvak 33"/>
          <p:cNvSpPr txBox="1"/>
          <p:nvPr/>
        </p:nvSpPr>
        <p:spPr>
          <a:xfrm>
            <a:off x="4311030" y="18149334"/>
            <a:ext cx="2519950" cy="1200329"/>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Study</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biobank</a:t>
            </a:r>
            <a:r>
              <a:rPr lang="nl-BE" sz="1200" dirty="0">
                <a:solidFill>
                  <a:srgbClr val="C00000"/>
                </a:solidFill>
              </a:rPr>
              <a:t> </a:t>
            </a:r>
            <a:r>
              <a:rPr lang="nl-BE" sz="1200" dirty="0" err="1">
                <a:solidFill>
                  <a:srgbClr val="C00000"/>
                </a:solidFill>
              </a:rPr>
              <a:t>legislation</a:t>
            </a:r>
            <a:r>
              <a:rPr lang="nl-BE" sz="1200" dirty="0">
                <a:solidFill>
                  <a:srgbClr val="C00000"/>
                </a:solidFill>
              </a:rPr>
              <a:t>. Samples </a:t>
            </a:r>
            <a:r>
              <a:rPr lang="nl-BE" sz="1200" dirty="0" err="1">
                <a:solidFill>
                  <a:srgbClr val="C00000"/>
                </a:solidFill>
              </a:rPr>
              <a:t>require</a:t>
            </a:r>
            <a:r>
              <a:rPr lang="nl-BE" sz="1200" dirty="0">
                <a:solidFill>
                  <a:srgbClr val="C00000"/>
                </a:solidFill>
              </a:rPr>
              <a:t> </a:t>
            </a:r>
            <a:r>
              <a:rPr lang="nl-BE" sz="1200" dirty="0" err="1">
                <a:solidFill>
                  <a:srgbClr val="C00000"/>
                </a:solidFill>
              </a:rPr>
              <a:t>registration</a:t>
            </a:r>
            <a:r>
              <a:rPr lang="nl-BE" sz="1200" dirty="0">
                <a:solidFill>
                  <a:srgbClr val="C00000"/>
                </a:solidFill>
              </a:rPr>
              <a:t> in a </a:t>
            </a:r>
            <a:r>
              <a:rPr lang="nl-BE" sz="1200" dirty="0" err="1">
                <a:solidFill>
                  <a:srgbClr val="C00000"/>
                </a:solidFill>
              </a:rPr>
              <a:t>Belgian</a:t>
            </a:r>
            <a:r>
              <a:rPr lang="nl-BE" sz="1200" dirty="0">
                <a:solidFill>
                  <a:srgbClr val="C00000"/>
                </a:solidFill>
              </a:rPr>
              <a:t> </a:t>
            </a:r>
            <a:r>
              <a:rPr lang="nl-BE" sz="1200" dirty="0" err="1">
                <a:solidFill>
                  <a:srgbClr val="C00000"/>
                </a:solidFill>
              </a:rPr>
              <a:t>biobank</a:t>
            </a:r>
            <a:r>
              <a:rPr lang="nl-BE" sz="1200" dirty="0">
                <a:solidFill>
                  <a:srgbClr val="C00000"/>
                </a:solidFill>
              </a:rPr>
              <a:t>. Samples </a:t>
            </a:r>
            <a:r>
              <a:rPr lang="nl-BE" sz="1200" dirty="0" err="1">
                <a:solidFill>
                  <a:srgbClr val="C00000"/>
                </a:solidFill>
              </a:rPr>
              <a:t>can</a:t>
            </a:r>
            <a:r>
              <a:rPr lang="nl-BE" sz="1200" dirty="0">
                <a:solidFill>
                  <a:srgbClr val="C00000"/>
                </a:solidFill>
              </a:rPr>
              <a:t> </a:t>
            </a:r>
            <a:r>
              <a:rPr lang="nl-BE" sz="1200" dirty="0" err="1">
                <a:solidFill>
                  <a:srgbClr val="C00000"/>
                </a:solidFill>
              </a:rPr>
              <a:t>be</a:t>
            </a:r>
            <a:r>
              <a:rPr lang="nl-BE" sz="1200" dirty="0">
                <a:solidFill>
                  <a:srgbClr val="C00000"/>
                </a:solidFill>
              </a:rPr>
              <a:t> </a:t>
            </a:r>
            <a:r>
              <a:rPr lang="nl-BE" sz="1200" dirty="0" err="1">
                <a:solidFill>
                  <a:srgbClr val="C00000"/>
                </a:solidFill>
              </a:rPr>
              <a:t>used</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presumed</a:t>
            </a:r>
            <a:r>
              <a:rPr lang="nl-BE" sz="1200" dirty="0">
                <a:solidFill>
                  <a:srgbClr val="C00000"/>
                </a:solidFill>
              </a:rPr>
              <a:t> consent </a:t>
            </a:r>
            <a:r>
              <a:rPr lang="nl-BE" sz="1200" dirty="0" err="1">
                <a:solidFill>
                  <a:srgbClr val="C00000"/>
                </a:solidFill>
              </a:rPr>
              <a:t>if</a:t>
            </a:r>
            <a:r>
              <a:rPr lang="nl-BE" sz="1200" dirty="0">
                <a:solidFill>
                  <a:srgbClr val="C00000"/>
                </a:solidFill>
              </a:rPr>
              <a:t> </a:t>
            </a:r>
            <a:r>
              <a:rPr lang="nl-BE" sz="1200" dirty="0" err="1">
                <a:solidFill>
                  <a:srgbClr val="C00000"/>
                </a:solidFill>
              </a:rPr>
              <a:t>the</a:t>
            </a:r>
            <a:r>
              <a:rPr lang="nl-BE" sz="1200" dirty="0">
                <a:solidFill>
                  <a:srgbClr val="C00000"/>
                </a:solidFill>
              </a:rPr>
              <a:t> donor was </a:t>
            </a:r>
            <a:r>
              <a:rPr lang="nl-BE" sz="1200" dirty="0" err="1">
                <a:solidFill>
                  <a:srgbClr val="C00000"/>
                </a:solidFill>
              </a:rPr>
              <a:t>sufficiently</a:t>
            </a:r>
            <a:r>
              <a:rPr lang="nl-BE" sz="1200" dirty="0">
                <a:solidFill>
                  <a:srgbClr val="C00000"/>
                </a:solidFill>
              </a:rPr>
              <a:t> </a:t>
            </a:r>
            <a:r>
              <a:rPr lang="nl-BE" sz="1200" dirty="0" err="1">
                <a:solidFill>
                  <a:srgbClr val="C00000"/>
                </a:solidFill>
              </a:rPr>
              <a:t>informed</a:t>
            </a:r>
            <a:r>
              <a:rPr lang="nl-BE" sz="1200" dirty="0">
                <a:solidFill>
                  <a:srgbClr val="C00000"/>
                </a:solidFill>
              </a:rPr>
              <a:t> (e.g. </a:t>
            </a:r>
            <a:r>
              <a:rPr lang="nl-BE" sz="1200" dirty="0" err="1">
                <a:solidFill>
                  <a:srgbClr val="C00000"/>
                </a:solidFill>
              </a:rPr>
              <a:t>hospital</a:t>
            </a:r>
            <a:r>
              <a:rPr lang="nl-BE" sz="1200" dirty="0">
                <a:solidFill>
                  <a:srgbClr val="C00000"/>
                </a:solidFill>
              </a:rPr>
              <a:t> leaflet).</a:t>
            </a:r>
          </a:p>
        </p:txBody>
      </p:sp>
      <p:sp>
        <p:nvSpPr>
          <p:cNvPr id="35" name="Tekstvak 34"/>
          <p:cNvSpPr txBox="1"/>
          <p:nvPr/>
        </p:nvSpPr>
        <p:spPr>
          <a:xfrm>
            <a:off x="538788" y="19486804"/>
            <a:ext cx="2867025" cy="1477328"/>
          </a:xfrm>
          <a:prstGeom prst="rect">
            <a:avLst/>
          </a:prstGeom>
          <a:noFill/>
          <a:ln>
            <a:solidFill>
              <a:srgbClr val="C00000"/>
            </a:solidFill>
          </a:ln>
        </p:spPr>
        <p:txBody>
          <a:bodyPr wrap="square" rtlCol="0">
            <a:spAutoFit/>
          </a:bodyPr>
          <a:lstStyle/>
          <a:p>
            <a:r>
              <a:rPr lang="en-US" dirty="0">
                <a:solidFill>
                  <a:srgbClr val="C00000"/>
                </a:solidFill>
              </a:rPr>
              <a:t>Will samples collected in the study be used for (future) use exceeding the primary research purpose (secondary use)?</a:t>
            </a:r>
            <a:endParaRPr lang="en-US" sz="1600" dirty="0">
              <a:solidFill>
                <a:srgbClr val="C00000"/>
              </a:solidFill>
            </a:endParaRPr>
          </a:p>
        </p:txBody>
      </p:sp>
      <p:sp>
        <p:nvSpPr>
          <p:cNvPr id="36" name="Pijl-omlaag 35"/>
          <p:cNvSpPr/>
          <p:nvPr/>
        </p:nvSpPr>
        <p:spPr>
          <a:xfrm rot="16200000">
            <a:off x="4381899" y="21519688"/>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7" name="Tekstvak 36"/>
          <p:cNvSpPr txBox="1"/>
          <p:nvPr/>
        </p:nvSpPr>
        <p:spPr>
          <a:xfrm>
            <a:off x="4231294" y="21355893"/>
            <a:ext cx="485518" cy="369332"/>
          </a:xfrm>
          <a:prstGeom prst="rect">
            <a:avLst/>
          </a:prstGeom>
          <a:noFill/>
        </p:spPr>
        <p:txBody>
          <a:bodyPr wrap="none" rtlCol="0">
            <a:spAutoFit/>
          </a:bodyPr>
          <a:lstStyle/>
          <a:p>
            <a:r>
              <a:rPr lang="nl-BE" dirty="0"/>
              <a:t>Yes</a:t>
            </a:r>
          </a:p>
        </p:txBody>
      </p:sp>
      <p:sp>
        <p:nvSpPr>
          <p:cNvPr id="38" name="Tekstvak 37"/>
          <p:cNvSpPr txBox="1"/>
          <p:nvPr/>
        </p:nvSpPr>
        <p:spPr>
          <a:xfrm>
            <a:off x="4920568" y="21391331"/>
            <a:ext cx="1906300" cy="830997"/>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Study</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biobank</a:t>
            </a:r>
            <a:r>
              <a:rPr lang="nl-BE" sz="1200" dirty="0">
                <a:solidFill>
                  <a:srgbClr val="C00000"/>
                </a:solidFill>
              </a:rPr>
              <a:t> </a:t>
            </a:r>
            <a:r>
              <a:rPr lang="nl-BE" sz="1200" dirty="0" err="1">
                <a:solidFill>
                  <a:srgbClr val="C00000"/>
                </a:solidFill>
              </a:rPr>
              <a:t>legislation</a:t>
            </a:r>
            <a:r>
              <a:rPr lang="nl-BE" sz="1200" dirty="0">
                <a:solidFill>
                  <a:srgbClr val="C00000"/>
                </a:solidFill>
              </a:rPr>
              <a:t>. Samples </a:t>
            </a:r>
            <a:r>
              <a:rPr lang="nl-BE" sz="1200" dirty="0" err="1">
                <a:solidFill>
                  <a:srgbClr val="C00000"/>
                </a:solidFill>
              </a:rPr>
              <a:t>require</a:t>
            </a:r>
            <a:r>
              <a:rPr lang="nl-BE" sz="1200" dirty="0">
                <a:solidFill>
                  <a:srgbClr val="C00000"/>
                </a:solidFill>
              </a:rPr>
              <a:t> </a:t>
            </a:r>
            <a:r>
              <a:rPr lang="nl-BE" sz="1200" dirty="0" err="1">
                <a:solidFill>
                  <a:srgbClr val="C00000"/>
                </a:solidFill>
              </a:rPr>
              <a:t>registration</a:t>
            </a:r>
            <a:r>
              <a:rPr lang="nl-BE" sz="1200" dirty="0">
                <a:solidFill>
                  <a:srgbClr val="C00000"/>
                </a:solidFill>
              </a:rPr>
              <a:t> in a </a:t>
            </a:r>
            <a:r>
              <a:rPr lang="nl-BE" sz="1200" dirty="0" err="1">
                <a:solidFill>
                  <a:srgbClr val="C00000"/>
                </a:solidFill>
              </a:rPr>
              <a:t>Belgian</a:t>
            </a:r>
            <a:r>
              <a:rPr lang="nl-BE" sz="1200" dirty="0">
                <a:solidFill>
                  <a:srgbClr val="C00000"/>
                </a:solidFill>
              </a:rPr>
              <a:t> biobank. </a:t>
            </a:r>
          </a:p>
        </p:txBody>
      </p:sp>
      <p:sp>
        <p:nvSpPr>
          <p:cNvPr id="39" name="Tekstvak 38"/>
          <p:cNvSpPr txBox="1"/>
          <p:nvPr/>
        </p:nvSpPr>
        <p:spPr>
          <a:xfrm>
            <a:off x="4772555" y="1833019"/>
            <a:ext cx="2867025" cy="1061829"/>
          </a:xfrm>
          <a:prstGeom prst="rect">
            <a:avLst/>
          </a:prstGeom>
          <a:noFill/>
          <a:ln>
            <a:noFill/>
          </a:ln>
        </p:spPr>
        <p:txBody>
          <a:bodyPr wrap="square" rtlCol="0">
            <a:spAutoFit/>
          </a:bodyPr>
          <a:lstStyle/>
          <a:p>
            <a:r>
              <a:rPr lang="en-US" sz="1050" i="1" dirty="0"/>
              <a:t>Examples include the collection and use of samples for providing standard of care to a patient, the use of samples for routine validation of diagnostics in a lab of clinical biology, but exclude R&amp;D activities for establishing a new method</a:t>
            </a:r>
          </a:p>
        </p:txBody>
      </p:sp>
      <p:sp>
        <p:nvSpPr>
          <p:cNvPr id="47" name="Tekstvak 46"/>
          <p:cNvSpPr txBox="1"/>
          <p:nvPr/>
        </p:nvSpPr>
        <p:spPr>
          <a:xfrm>
            <a:off x="549753" y="24312036"/>
            <a:ext cx="2867025" cy="923330"/>
          </a:xfrm>
          <a:prstGeom prst="rect">
            <a:avLst/>
          </a:prstGeom>
          <a:noFill/>
          <a:ln>
            <a:solidFill>
              <a:srgbClr val="C00000"/>
            </a:solidFill>
          </a:ln>
        </p:spPr>
        <p:txBody>
          <a:bodyPr wrap="square" rtlCol="0">
            <a:spAutoFit/>
          </a:bodyPr>
          <a:lstStyle/>
          <a:p>
            <a:r>
              <a:rPr lang="en-US" dirty="0">
                <a:solidFill>
                  <a:srgbClr val="C00000"/>
                </a:solidFill>
              </a:rPr>
              <a:t>Does the study aim to use already existing artificial or extracted materials</a:t>
            </a:r>
          </a:p>
        </p:txBody>
      </p:sp>
      <p:sp>
        <p:nvSpPr>
          <p:cNvPr id="50" name="Tekstvak 49"/>
          <p:cNvSpPr txBox="1"/>
          <p:nvPr/>
        </p:nvSpPr>
        <p:spPr>
          <a:xfrm>
            <a:off x="4306917" y="27487608"/>
            <a:ext cx="2519950" cy="3323987"/>
          </a:xfrm>
          <a:prstGeom prst="rect">
            <a:avLst/>
          </a:prstGeom>
          <a:solidFill>
            <a:schemeClr val="accent3">
              <a:lumMod val="40000"/>
              <a:lumOff val="60000"/>
            </a:schemeClr>
          </a:solidFill>
        </p:spPr>
        <p:txBody>
          <a:bodyPr wrap="square" rtlCol="0">
            <a:spAutoFit/>
          </a:bodyPr>
          <a:lstStyle/>
          <a:p>
            <a:r>
              <a:rPr lang="en-US" sz="1200" dirty="0">
                <a:solidFill>
                  <a:srgbClr val="C00000"/>
                </a:solidFill>
              </a:rPr>
              <a:t>Artificial or extracted material that will not be used for (future) genetic research can be routed to the light regime</a:t>
            </a:r>
            <a:r>
              <a:rPr lang="nl-BE" sz="1200" dirty="0">
                <a:solidFill>
                  <a:srgbClr val="C00000"/>
                </a:solidFill>
              </a:rPr>
              <a:t>.</a:t>
            </a:r>
          </a:p>
          <a:p>
            <a:endParaRPr lang="nl-BE" sz="1200" dirty="0">
              <a:solidFill>
                <a:srgbClr val="C00000"/>
              </a:solidFill>
            </a:endParaRPr>
          </a:p>
          <a:p>
            <a:r>
              <a:rPr lang="nl-BE" sz="1200" dirty="0" err="1">
                <a:solidFill>
                  <a:srgbClr val="C00000"/>
                </a:solidFill>
              </a:rPr>
              <a:t>Material</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the</a:t>
            </a:r>
            <a:r>
              <a:rPr lang="nl-BE" sz="1200" dirty="0">
                <a:solidFill>
                  <a:srgbClr val="C00000"/>
                </a:solidFill>
              </a:rPr>
              <a:t> light regime no </a:t>
            </a:r>
            <a:r>
              <a:rPr lang="nl-BE" sz="1200" dirty="0" err="1">
                <a:solidFill>
                  <a:srgbClr val="C00000"/>
                </a:solidFill>
              </a:rPr>
              <a:t>longer</a:t>
            </a:r>
            <a:r>
              <a:rPr lang="nl-BE" sz="1200" dirty="0">
                <a:solidFill>
                  <a:srgbClr val="C00000"/>
                </a:solidFill>
              </a:rPr>
              <a:t> </a:t>
            </a:r>
            <a:r>
              <a:rPr lang="nl-BE" sz="1200" dirty="0" err="1">
                <a:solidFill>
                  <a:srgbClr val="C00000"/>
                </a:solidFill>
              </a:rPr>
              <a:t>requires</a:t>
            </a:r>
            <a:r>
              <a:rPr lang="nl-BE" sz="1200" dirty="0">
                <a:solidFill>
                  <a:srgbClr val="C00000"/>
                </a:solidFill>
              </a:rPr>
              <a:t> </a:t>
            </a:r>
            <a:r>
              <a:rPr lang="nl-BE" sz="1200" dirty="0" err="1">
                <a:solidFill>
                  <a:srgbClr val="C00000"/>
                </a:solidFill>
              </a:rPr>
              <a:t>registration</a:t>
            </a:r>
            <a:r>
              <a:rPr lang="nl-BE" sz="1200" dirty="0">
                <a:solidFill>
                  <a:srgbClr val="C00000"/>
                </a:solidFill>
              </a:rPr>
              <a:t> in a biobank. </a:t>
            </a:r>
          </a:p>
          <a:p>
            <a:endParaRPr lang="nl-BE" sz="600" dirty="0">
              <a:solidFill>
                <a:srgbClr val="C00000"/>
              </a:solidFill>
            </a:endParaRPr>
          </a:p>
          <a:p>
            <a:r>
              <a:rPr lang="nl-BE" sz="1200" dirty="0">
                <a:solidFill>
                  <a:srgbClr val="C00000"/>
                </a:solidFill>
              </a:rPr>
              <a:t>The donor must </a:t>
            </a:r>
            <a:r>
              <a:rPr lang="nl-BE" sz="1200" dirty="0" err="1">
                <a:solidFill>
                  <a:srgbClr val="C00000"/>
                </a:solidFill>
              </a:rPr>
              <a:t>be</a:t>
            </a:r>
            <a:r>
              <a:rPr lang="nl-BE" sz="1200" dirty="0">
                <a:solidFill>
                  <a:srgbClr val="C00000"/>
                </a:solidFill>
              </a:rPr>
              <a:t> </a:t>
            </a:r>
            <a:r>
              <a:rPr lang="nl-BE" sz="1200" dirty="0" err="1">
                <a:solidFill>
                  <a:srgbClr val="C00000"/>
                </a:solidFill>
              </a:rPr>
              <a:t>informed</a:t>
            </a:r>
            <a:r>
              <a:rPr lang="nl-BE" sz="1200" dirty="0">
                <a:solidFill>
                  <a:srgbClr val="C00000"/>
                </a:solidFill>
              </a:rPr>
              <a:t> of </a:t>
            </a:r>
            <a:r>
              <a:rPr lang="nl-BE" sz="1200" dirty="0" err="1">
                <a:solidFill>
                  <a:srgbClr val="C00000"/>
                </a:solidFill>
              </a:rPr>
              <a:t>consequences</a:t>
            </a:r>
            <a:r>
              <a:rPr lang="nl-BE" sz="1200" dirty="0">
                <a:solidFill>
                  <a:srgbClr val="C00000"/>
                </a:solidFill>
              </a:rPr>
              <a:t> of </a:t>
            </a:r>
            <a:r>
              <a:rPr lang="nl-BE" sz="1200" dirty="0" err="1">
                <a:solidFill>
                  <a:srgbClr val="C00000"/>
                </a:solidFill>
              </a:rPr>
              <a:t>the</a:t>
            </a:r>
            <a:r>
              <a:rPr lang="nl-BE" sz="1200" dirty="0">
                <a:solidFill>
                  <a:srgbClr val="C00000"/>
                </a:solidFill>
              </a:rPr>
              <a:t> “light” regime </a:t>
            </a:r>
          </a:p>
          <a:p>
            <a:pPr marL="171450" indent="-171450">
              <a:buFont typeface="Wingdings" panose="05000000000000000000" pitchFamily="2" charset="2"/>
              <a:buChar char="§"/>
            </a:pPr>
            <a:r>
              <a:rPr lang="nl-BE" sz="1200" dirty="0" err="1">
                <a:solidFill>
                  <a:srgbClr val="C00000"/>
                </a:solidFill>
              </a:rPr>
              <a:t>Traceability</a:t>
            </a:r>
            <a:r>
              <a:rPr lang="nl-BE" sz="1200" dirty="0">
                <a:solidFill>
                  <a:srgbClr val="C00000"/>
                </a:solidFill>
              </a:rPr>
              <a:t> of </a:t>
            </a:r>
            <a:r>
              <a:rPr lang="nl-BE" sz="1200" dirty="0" err="1">
                <a:solidFill>
                  <a:srgbClr val="C00000"/>
                </a:solidFill>
              </a:rPr>
              <a:t>the</a:t>
            </a:r>
            <a:r>
              <a:rPr lang="nl-BE" sz="1200" dirty="0">
                <a:solidFill>
                  <a:srgbClr val="C00000"/>
                </a:solidFill>
              </a:rPr>
              <a:t> HBM </a:t>
            </a:r>
            <a:r>
              <a:rPr lang="nl-BE" sz="1200" dirty="0" err="1">
                <a:solidFill>
                  <a:srgbClr val="C00000"/>
                </a:solidFill>
              </a:rPr>
              <a:t>will</a:t>
            </a:r>
            <a:r>
              <a:rPr lang="nl-BE" sz="1200" dirty="0">
                <a:solidFill>
                  <a:srgbClr val="C00000"/>
                </a:solidFill>
              </a:rPr>
              <a:t> </a:t>
            </a:r>
            <a:r>
              <a:rPr lang="nl-BE" sz="1200" dirty="0" err="1">
                <a:solidFill>
                  <a:srgbClr val="C00000"/>
                </a:solidFill>
              </a:rPr>
              <a:t>be</a:t>
            </a:r>
            <a:r>
              <a:rPr lang="nl-BE" sz="1200" dirty="0">
                <a:solidFill>
                  <a:srgbClr val="C00000"/>
                </a:solidFill>
              </a:rPr>
              <a:t> </a:t>
            </a:r>
            <a:r>
              <a:rPr lang="nl-BE" sz="1200" dirty="0" err="1">
                <a:solidFill>
                  <a:srgbClr val="C00000"/>
                </a:solidFill>
              </a:rPr>
              <a:t>lifted</a:t>
            </a:r>
            <a:endParaRPr lang="nl-BE" sz="1200" dirty="0">
              <a:solidFill>
                <a:srgbClr val="C00000"/>
              </a:solidFill>
            </a:endParaRPr>
          </a:p>
          <a:p>
            <a:pPr marL="171450" indent="-171450">
              <a:buFont typeface="Wingdings" panose="05000000000000000000" pitchFamily="2" charset="2"/>
              <a:buChar char="§"/>
            </a:pPr>
            <a:r>
              <a:rPr lang="nl-BE" sz="1200" dirty="0">
                <a:solidFill>
                  <a:srgbClr val="C00000"/>
                </a:solidFill>
              </a:rPr>
              <a:t>No </a:t>
            </a:r>
            <a:r>
              <a:rPr lang="nl-BE" sz="1200" dirty="0" err="1">
                <a:solidFill>
                  <a:srgbClr val="C00000"/>
                </a:solidFill>
              </a:rPr>
              <a:t>reporting</a:t>
            </a:r>
            <a:r>
              <a:rPr lang="nl-BE" sz="1200" dirty="0">
                <a:solidFill>
                  <a:srgbClr val="C00000"/>
                </a:solidFill>
              </a:rPr>
              <a:t> of </a:t>
            </a:r>
            <a:r>
              <a:rPr lang="nl-BE" sz="1200" dirty="0" err="1">
                <a:solidFill>
                  <a:srgbClr val="C00000"/>
                </a:solidFill>
              </a:rPr>
              <a:t>incidental</a:t>
            </a:r>
            <a:r>
              <a:rPr lang="nl-BE" sz="1200" dirty="0">
                <a:solidFill>
                  <a:srgbClr val="C00000"/>
                </a:solidFill>
              </a:rPr>
              <a:t> </a:t>
            </a:r>
            <a:r>
              <a:rPr lang="nl-BE" sz="1200" dirty="0" err="1">
                <a:solidFill>
                  <a:srgbClr val="C00000"/>
                </a:solidFill>
              </a:rPr>
              <a:t>findings</a:t>
            </a:r>
            <a:endParaRPr lang="nl-BE" sz="1200" dirty="0">
              <a:solidFill>
                <a:srgbClr val="C00000"/>
              </a:solidFill>
            </a:endParaRPr>
          </a:p>
          <a:p>
            <a:r>
              <a:rPr lang="nl-BE" sz="1200" dirty="0">
                <a:solidFill>
                  <a:srgbClr val="C00000"/>
                </a:solidFill>
              </a:rPr>
              <a:t> </a:t>
            </a:r>
          </a:p>
          <a:p>
            <a:r>
              <a:rPr lang="nl-BE" sz="1200" dirty="0">
                <a:solidFill>
                  <a:srgbClr val="C00000"/>
                </a:solidFill>
              </a:rPr>
              <a:t>In case of </a:t>
            </a:r>
            <a:r>
              <a:rPr lang="nl-BE" sz="1200" dirty="0" err="1">
                <a:solidFill>
                  <a:srgbClr val="C00000"/>
                </a:solidFill>
              </a:rPr>
              <a:t>residual</a:t>
            </a:r>
            <a:r>
              <a:rPr lang="nl-BE" sz="1200" dirty="0">
                <a:solidFill>
                  <a:srgbClr val="C00000"/>
                </a:solidFill>
              </a:rPr>
              <a:t> </a:t>
            </a:r>
            <a:r>
              <a:rPr lang="nl-BE" sz="1200" dirty="0" err="1">
                <a:solidFill>
                  <a:srgbClr val="C00000"/>
                </a:solidFill>
              </a:rPr>
              <a:t>material</a:t>
            </a:r>
            <a:r>
              <a:rPr lang="nl-BE" sz="1200" dirty="0">
                <a:solidFill>
                  <a:srgbClr val="C00000"/>
                </a:solidFill>
              </a:rPr>
              <a:t>, </a:t>
            </a:r>
            <a:r>
              <a:rPr lang="nl-BE" sz="1200" dirty="0" err="1">
                <a:solidFill>
                  <a:srgbClr val="C00000"/>
                </a:solidFill>
              </a:rPr>
              <a:t>this</a:t>
            </a:r>
            <a:r>
              <a:rPr lang="nl-BE" sz="1200" dirty="0">
                <a:solidFill>
                  <a:srgbClr val="C00000"/>
                </a:solidFill>
              </a:rPr>
              <a:t> information </a:t>
            </a:r>
            <a:r>
              <a:rPr lang="nl-BE" sz="1200" dirty="0" err="1">
                <a:solidFill>
                  <a:srgbClr val="C00000"/>
                </a:solidFill>
              </a:rPr>
              <a:t>should</a:t>
            </a:r>
            <a:r>
              <a:rPr lang="nl-BE" sz="1200" dirty="0">
                <a:solidFill>
                  <a:srgbClr val="C00000"/>
                </a:solidFill>
              </a:rPr>
              <a:t> </a:t>
            </a:r>
            <a:r>
              <a:rPr lang="nl-BE" sz="1200" dirty="0" err="1">
                <a:solidFill>
                  <a:srgbClr val="C00000"/>
                </a:solidFill>
              </a:rPr>
              <a:t>be</a:t>
            </a:r>
            <a:r>
              <a:rPr lang="nl-BE" sz="1200" dirty="0">
                <a:solidFill>
                  <a:srgbClr val="C00000"/>
                </a:solidFill>
              </a:rPr>
              <a:t> </a:t>
            </a:r>
            <a:r>
              <a:rPr lang="nl-BE" sz="1200" dirty="0" err="1">
                <a:solidFill>
                  <a:srgbClr val="C00000"/>
                </a:solidFill>
              </a:rPr>
              <a:t>provided</a:t>
            </a:r>
            <a:r>
              <a:rPr lang="nl-BE" sz="1200" dirty="0">
                <a:solidFill>
                  <a:srgbClr val="C00000"/>
                </a:solidFill>
              </a:rPr>
              <a:t> </a:t>
            </a:r>
            <a:r>
              <a:rPr lang="nl-BE" sz="1200" dirty="0" err="1">
                <a:solidFill>
                  <a:srgbClr val="C00000"/>
                </a:solidFill>
              </a:rPr>
              <a:t>by</a:t>
            </a:r>
            <a:r>
              <a:rPr lang="nl-BE" sz="1200" dirty="0">
                <a:solidFill>
                  <a:srgbClr val="C00000"/>
                </a:solidFill>
              </a:rPr>
              <a:t> </a:t>
            </a:r>
            <a:r>
              <a:rPr lang="nl-BE" sz="1200" dirty="0" err="1">
                <a:solidFill>
                  <a:srgbClr val="C00000"/>
                </a:solidFill>
              </a:rPr>
              <a:t>other</a:t>
            </a:r>
            <a:r>
              <a:rPr lang="nl-BE" sz="1200" dirty="0">
                <a:solidFill>
                  <a:srgbClr val="C00000"/>
                </a:solidFill>
              </a:rPr>
              <a:t> means (e.g. </a:t>
            </a:r>
            <a:r>
              <a:rPr lang="nl-BE" sz="1200" dirty="0" err="1">
                <a:solidFill>
                  <a:srgbClr val="C00000"/>
                </a:solidFill>
              </a:rPr>
              <a:t>patient</a:t>
            </a:r>
            <a:r>
              <a:rPr lang="nl-BE" sz="1200" dirty="0">
                <a:solidFill>
                  <a:srgbClr val="C00000"/>
                </a:solidFill>
              </a:rPr>
              <a:t> brochure).</a:t>
            </a:r>
          </a:p>
        </p:txBody>
      </p:sp>
      <p:sp>
        <p:nvSpPr>
          <p:cNvPr id="55" name="Tekstvak 54"/>
          <p:cNvSpPr txBox="1"/>
          <p:nvPr/>
        </p:nvSpPr>
        <p:spPr>
          <a:xfrm>
            <a:off x="3508815" y="24401443"/>
            <a:ext cx="5343456" cy="2400657"/>
          </a:xfrm>
          <a:prstGeom prst="rect">
            <a:avLst/>
          </a:prstGeom>
          <a:noFill/>
        </p:spPr>
        <p:txBody>
          <a:bodyPr wrap="square" rtlCol="0">
            <a:spAutoFit/>
          </a:bodyPr>
          <a:lstStyle/>
          <a:p>
            <a:r>
              <a:rPr lang="en-US" sz="1000" i="1" dirty="0"/>
              <a:t>“Artificial material is material created outside the human body (envisaging cell lines, cell cultures, organoids and patient derived xenografts). The “original” cells, derived from the human donor, are entirely replaced by bred or created cells. These cells are thus no longer from the original donor, but the result of human intervention.” </a:t>
            </a:r>
          </a:p>
          <a:p>
            <a:endParaRPr lang="en-US" sz="1000" i="1" dirty="0"/>
          </a:p>
          <a:p>
            <a:r>
              <a:rPr lang="en-US" sz="1000" i="1" dirty="0"/>
              <a:t>“Extracted material is material extracted from cells or tissues, but that itself no longer consists of cells (</a:t>
            </a:r>
            <a:r>
              <a:rPr lang="en-US" sz="1000" i="1" dirty="0" err="1"/>
              <a:t>organells</a:t>
            </a:r>
            <a:r>
              <a:rPr lang="en-US" sz="1000" i="1" dirty="0"/>
              <a:t>, ribosomes, mitochondria </a:t>
            </a:r>
            <a:r>
              <a:rPr lang="en-US" sz="1000" i="1" dirty="0" err="1"/>
              <a:t>etc</a:t>
            </a:r>
            <a:r>
              <a:rPr lang="en-US" sz="1000" i="1" dirty="0"/>
              <a:t>). The human intervention of “extraction” is key here to transfer the material from the primary material (under biobank legislation) to extracted material (lighter regime).” </a:t>
            </a:r>
          </a:p>
          <a:p>
            <a:endParaRPr lang="en-US" sz="1000" i="1" dirty="0"/>
          </a:p>
          <a:p>
            <a:endParaRPr lang="en-US" sz="1000" i="1" dirty="0"/>
          </a:p>
          <a:p>
            <a:endParaRPr lang="en-US" sz="1000" i="1" dirty="0"/>
          </a:p>
          <a:p>
            <a:endParaRPr lang="en-US" sz="1000" i="1" dirty="0"/>
          </a:p>
          <a:p>
            <a:r>
              <a:rPr lang="en-US" sz="1000" i="1" dirty="0"/>
              <a:t>N.B.: for the creation of new artificial/extracted material please follow the steps as indicated above in the schedule regarding primary/secondary use of HBM</a:t>
            </a:r>
            <a:endParaRPr lang="nl-BE" sz="1000" i="1" dirty="0"/>
          </a:p>
        </p:txBody>
      </p:sp>
      <p:sp>
        <p:nvSpPr>
          <p:cNvPr id="63" name="Tekstvak 62"/>
          <p:cNvSpPr txBox="1"/>
          <p:nvPr/>
        </p:nvSpPr>
        <p:spPr>
          <a:xfrm>
            <a:off x="2272052" y="28733318"/>
            <a:ext cx="1996624" cy="1200329"/>
          </a:xfrm>
          <a:prstGeom prst="rect">
            <a:avLst/>
          </a:prstGeom>
          <a:noFill/>
        </p:spPr>
        <p:txBody>
          <a:bodyPr wrap="square" rtlCol="0">
            <a:spAutoFit/>
          </a:bodyPr>
          <a:lstStyle/>
          <a:p>
            <a:r>
              <a:rPr lang="en-US" sz="1000" i="1" dirty="0"/>
              <a:t>“Genetic research” is scientific research, without application on humans, conducted on genetic material such as DNA, RNA independent of the fact that this genetic material was isolated from other body material or not. </a:t>
            </a:r>
          </a:p>
          <a:p>
            <a:endParaRPr lang="en-US" sz="200" i="1" dirty="0"/>
          </a:p>
        </p:txBody>
      </p:sp>
      <p:sp>
        <p:nvSpPr>
          <p:cNvPr id="64" name="Tekstvak 63"/>
          <p:cNvSpPr txBox="1"/>
          <p:nvPr/>
        </p:nvSpPr>
        <p:spPr>
          <a:xfrm>
            <a:off x="416183" y="31900217"/>
            <a:ext cx="2867025" cy="923330"/>
          </a:xfrm>
          <a:prstGeom prst="rect">
            <a:avLst/>
          </a:prstGeom>
          <a:noFill/>
          <a:ln>
            <a:solidFill>
              <a:srgbClr val="C00000"/>
            </a:solidFill>
          </a:ln>
        </p:spPr>
        <p:txBody>
          <a:bodyPr wrap="square" rtlCol="0">
            <a:spAutoFit/>
          </a:bodyPr>
          <a:lstStyle/>
          <a:p>
            <a:r>
              <a:rPr lang="en-US" dirty="0">
                <a:solidFill>
                  <a:srgbClr val="C00000"/>
                </a:solidFill>
              </a:rPr>
              <a:t>Does the study aim to collect material from deceased donors?</a:t>
            </a:r>
          </a:p>
        </p:txBody>
      </p:sp>
      <p:sp>
        <p:nvSpPr>
          <p:cNvPr id="65" name="Pijl-omlaag 64"/>
          <p:cNvSpPr/>
          <p:nvPr/>
        </p:nvSpPr>
        <p:spPr>
          <a:xfrm rot="16200000">
            <a:off x="3767406" y="32059172"/>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7" name="Tekstvak 66"/>
          <p:cNvSpPr txBox="1"/>
          <p:nvPr/>
        </p:nvSpPr>
        <p:spPr>
          <a:xfrm>
            <a:off x="4306917" y="32044151"/>
            <a:ext cx="2519950" cy="646331"/>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Study</a:t>
            </a:r>
            <a:r>
              <a:rPr lang="nl-BE" sz="1200" dirty="0">
                <a:solidFill>
                  <a:srgbClr val="C00000"/>
                </a:solidFill>
              </a:rPr>
              <a:t> </a:t>
            </a:r>
            <a:r>
              <a:rPr lang="nl-BE" sz="1200" dirty="0" err="1">
                <a:solidFill>
                  <a:srgbClr val="C00000"/>
                </a:solidFill>
              </a:rPr>
              <a:t>under</a:t>
            </a:r>
            <a:r>
              <a:rPr lang="nl-BE" sz="1200" dirty="0">
                <a:solidFill>
                  <a:srgbClr val="C00000"/>
                </a:solidFill>
              </a:rPr>
              <a:t> biobank </a:t>
            </a:r>
            <a:r>
              <a:rPr lang="nl-BE" sz="1200" dirty="0" err="1">
                <a:solidFill>
                  <a:srgbClr val="C00000"/>
                </a:solidFill>
              </a:rPr>
              <a:t>legislation</a:t>
            </a:r>
            <a:r>
              <a:rPr lang="nl-BE" sz="1200" dirty="0">
                <a:solidFill>
                  <a:srgbClr val="C00000"/>
                </a:solidFill>
              </a:rPr>
              <a:t>. Samples </a:t>
            </a:r>
            <a:r>
              <a:rPr lang="nl-BE" sz="1200" dirty="0" err="1">
                <a:solidFill>
                  <a:srgbClr val="C00000"/>
                </a:solidFill>
              </a:rPr>
              <a:t>require</a:t>
            </a:r>
            <a:r>
              <a:rPr lang="nl-BE" sz="1200" dirty="0">
                <a:solidFill>
                  <a:srgbClr val="C00000"/>
                </a:solidFill>
              </a:rPr>
              <a:t> </a:t>
            </a:r>
            <a:r>
              <a:rPr lang="nl-BE" sz="1200" dirty="0" err="1">
                <a:solidFill>
                  <a:srgbClr val="C00000"/>
                </a:solidFill>
              </a:rPr>
              <a:t>registration</a:t>
            </a:r>
            <a:r>
              <a:rPr lang="nl-BE" sz="1200" dirty="0">
                <a:solidFill>
                  <a:srgbClr val="C00000"/>
                </a:solidFill>
              </a:rPr>
              <a:t> in a </a:t>
            </a:r>
            <a:r>
              <a:rPr lang="nl-BE" sz="1200" dirty="0" err="1">
                <a:solidFill>
                  <a:srgbClr val="C00000"/>
                </a:solidFill>
              </a:rPr>
              <a:t>Belgian</a:t>
            </a:r>
            <a:r>
              <a:rPr lang="nl-BE" sz="1200" dirty="0">
                <a:solidFill>
                  <a:srgbClr val="C00000"/>
                </a:solidFill>
              </a:rPr>
              <a:t> biobank. </a:t>
            </a:r>
          </a:p>
        </p:txBody>
      </p:sp>
      <p:sp>
        <p:nvSpPr>
          <p:cNvPr id="66" name="Tekstvak 65"/>
          <p:cNvSpPr txBox="1"/>
          <p:nvPr/>
        </p:nvSpPr>
        <p:spPr>
          <a:xfrm>
            <a:off x="546484" y="16674332"/>
            <a:ext cx="2867025" cy="1477328"/>
          </a:xfrm>
          <a:prstGeom prst="rect">
            <a:avLst/>
          </a:prstGeom>
          <a:noFill/>
          <a:ln>
            <a:solidFill>
              <a:srgbClr val="C00000"/>
            </a:solidFill>
          </a:ln>
        </p:spPr>
        <p:txBody>
          <a:bodyPr wrap="square" rtlCol="0">
            <a:spAutoFit/>
          </a:bodyPr>
          <a:lstStyle/>
          <a:p>
            <a:r>
              <a:rPr lang="en-US" dirty="0">
                <a:solidFill>
                  <a:srgbClr val="C00000"/>
                </a:solidFill>
              </a:rPr>
              <a:t>Does the study collect HBM targeting a primary and well-defined research purpose (prospective study)?</a:t>
            </a:r>
          </a:p>
        </p:txBody>
      </p:sp>
      <p:sp>
        <p:nvSpPr>
          <p:cNvPr id="68" name="Pijl-omlaag 67"/>
          <p:cNvSpPr/>
          <p:nvPr/>
        </p:nvSpPr>
        <p:spPr>
          <a:xfrm rot="16200000">
            <a:off x="3767406" y="16982109"/>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69" name="Tekstvak 68"/>
          <p:cNvSpPr txBox="1"/>
          <p:nvPr/>
        </p:nvSpPr>
        <p:spPr>
          <a:xfrm>
            <a:off x="3616801" y="16818314"/>
            <a:ext cx="485518" cy="369332"/>
          </a:xfrm>
          <a:prstGeom prst="rect">
            <a:avLst/>
          </a:prstGeom>
          <a:noFill/>
        </p:spPr>
        <p:txBody>
          <a:bodyPr wrap="none" rtlCol="0">
            <a:spAutoFit/>
          </a:bodyPr>
          <a:lstStyle/>
          <a:p>
            <a:r>
              <a:rPr lang="nl-BE" dirty="0"/>
              <a:t>Yes</a:t>
            </a:r>
          </a:p>
        </p:txBody>
      </p:sp>
      <p:sp>
        <p:nvSpPr>
          <p:cNvPr id="70" name="Tekstvak 69"/>
          <p:cNvSpPr txBox="1"/>
          <p:nvPr/>
        </p:nvSpPr>
        <p:spPr>
          <a:xfrm>
            <a:off x="4306918" y="16940151"/>
            <a:ext cx="2519950" cy="646331"/>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Study</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biobank</a:t>
            </a:r>
            <a:r>
              <a:rPr lang="nl-BE" sz="1200" dirty="0">
                <a:solidFill>
                  <a:srgbClr val="C00000"/>
                </a:solidFill>
              </a:rPr>
              <a:t> </a:t>
            </a:r>
            <a:r>
              <a:rPr lang="nl-BE" sz="1200" dirty="0" err="1">
                <a:solidFill>
                  <a:srgbClr val="C00000"/>
                </a:solidFill>
              </a:rPr>
              <a:t>legislation</a:t>
            </a:r>
            <a:r>
              <a:rPr lang="nl-BE" sz="1200" dirty="0">
                <a:solidFill>
                  <a:srgbClr val="C00000"/>
                </a:solidFill>
              </a:rPr>
              <a:t>. Samples </a:t>
            </a:r>
            <a:r>
              <a:rPr lang="nl-BE" sz="1200" dirty="0" err="1">
                <a:solidFill>
                  <a:srgbClr val="C00000"/>
                </a:solidFill>
              </a:rPr>
              <a:t>require</a:t>
            </a:r>
            <a:r>
              <a:rPr lang="nl-BE" sz="1200" dirty="0">
                <a:solidFill>
                  <a:srgbClr val="C00000"/>
                </a:solidFill>
              </a:rPr>
              <a:t> </a:t>
            </a:r>
            <a:r>
              <a:rPr lang="nl-BE" sz="1200" dirty="0" err="1">
                <a:solidFill>
                  <a:srgbClr val="C00000"/>
                </a:solidFill>
              </a:rPr>
              <a:t>registration</a:t>
            </a:r>
            <a:r>
              <a:rPr lang="nl-BE" sz="1200" dirty="0">
                <a:solidFill>
                  <a:srgbClr val="C00000"/>
                </a:solidFill>
              </a:rPr>
              <a:t> in a </a:t>
            </a:r>
            <a:r>
              <a:rPr lang="nl-BE" sz="1200" dirty="0" err="1">
                <a:solidFill>
                  <a:srgbClr val="C00000"/>
                </a:solidFill>
              </a:rPr>
              <a:t>Belgian</a:t>
            </a:r>
            <a:r>
              <a:rPr lang="nl-BE" sz="1200" dirty="0">
                <a:solidFill>
                  <a:srgbClr val="C00000"/>
                </a:solidFill>
              </a:rPr>
              <a:t> biobank. </a:t>
            </a:r>
          </a:p>
        </p:txBody>
      </p:sp>
      <p:sp>
        <p:nvSpPr>
          <p:cNvPr id="71" name="Tekstvak 70"/>
          <p:cNvSpPr txBox="1"/>
          <p:nvPr/>
        </p:nvSpPr>
        <p:spPr>
          <a:xfrm>
            <a:off x="7716165" y="16674332"/>
            <a:ext cx="2519950" cy="1292662"/>
          </a:xfrm>
          <a:prstGeom prst="rect">
            <a:avLst/>
          </a:prstGeom>
          <a:solidFill>
            <a:schemeClr val="accent6">
              <a:lumMod val="20000"/>
              <a:lumOff val="80000"/>
            </a:schemeClr>
          </a:solidFill>
        </p:spPr>
        <p:txBody>
          <a:bodyPr wrap="square" rtlCol="0">
            <a:spAutoFit/>
          </a:bodyPr>
          <a:lstStyle/>
          <a:p>
            <a:r>
              <a:rPr lang="nl-BE" sz="1000" dirty="0">
                <a:solidFill>
                  <a:srgbClr val="C00000"/>
                </a:solidFill>
              </a:rPr>
              <a:t>EC </a:t>
            </a:r>
            <a:r>
              <a:rPr lang="nl-BE" sz="1000" dirty="0" err="1">
                <a:solidFill>
                  <a:srgbClr val="C00000"/>
                </a:solidFill>
              </a:rPr>
              <a:t>approval</a:t>
            </a:r>
            <a:r>
              <a:rPr lang="nl-BE" sz="1000" dirty="0">
                <a:solidFill>
                  <a:srgbClr val="C00000"/>
                </a:solidFill>
              </a:rPr>
              <a:t> </a:t>
            </a:r>
            <a:r>
              <a:rPr lang="nl-BE" sz="1000" dirty="0" err="1">
                <a:solidFill>
                  <a:srgbClr val="C00000"/>
                </a:solidFill>
              </a:rPr>
              <a:t>required</a:t>
            </a:r>
            <a:r>
              <a:rPr lang="nl-BE" sz="1000" dirty="0">
                <a:solidFill>
                  <a:srgbClr val="C00000"/>
                </a:solidFill>
              </a:rPr>
              <a:t> </a:t>
            </a:r>
            <a:r>
              <a:rPr lang="nl-BE" sz="1000" dirty="0" err="1">
                <a:solidFill>
                  <a:srgbClr val="C00000"/>
                </a:solidFill>
              </a:rPr>
              <a:t>for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scientific</a:t>
            </a:r>
            <a:r>
              <a:rPr lang="nl-BE" sz="1000" dirty="0">
                <a:solidFill>
                  <a:srgbClr val="C00000"/>
                </a:solidFill>
              </a:rPr>
              <a:t> </a:t>
            </a:r>
            <a:r>
              <a:rPr lang="nl-BE" sz="1000" dirty="0" err="1">
                <a:solidFill>
                  <a:srgbClr val="C00000"/>
                </a:solidFill>
              </a:rPr>
              <a:t>relevance</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study</a:t>
            </a:r>
            <a:r>
              <a:rPr lang="nl-BE" sz="1000" dirty="0">
                <a:solidFill>
                  <a:srgbClr val="C00000"/>
                </a:solidFill>
              </a:rPr>
              <a:t> as a </a:t>
            </a:r>
            <a:r>
              <a:rPr lang="nl-BE" sz="1000" dirty="0" err="1">
                <a:solidFill>
                  <a:srgbClr val="C00000"/>
                </a:solidFill>
              </a:rPr>
              <a:t>whole</a:t>
            </a:r>
            <a:r>
              <a:rPr lang="nl-BE" sz="1000" dirty="0">
                <a:solidFill>
                  <a:srgbClr val="C00000"/>
                </a:solidFill>
              </a:rPr>
              <a:t>*, </a:t>
            </a:r>
            <a:r>
              <a:rPr lang="nl-BE" sz="1000" dirty="0" err="1">
                <a:solidFill>
                  <a:srgbClr val="C00000"/>
                </a:solidFill>
              </a:rPr>
              <a:t>including</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defined</a:t>
            </a:r>
            <a:r>
              <a:rPr lang="nl-BE" sz="1000" dirty="0">
                <a:solidFill>
                  <a:srgbClr val="C00000"/>
                </a:solidFill>
              </a:rPr>
              <a:t> </a:t>
            </a:r>
            <a:r>
              <a:rPr lang="nl-BE" sz="1000" dirty="0" err="1">
                <a:solidFill>
                  <a:srgbClr val="C00000"/>
                </a:solidFill>
              </a:rPr>
              <a:t>use</a:t>
            </a:r>
            <a:r>
              <a:rPr lang="nl-BE" sz="1000" dirty="0">
                <a:solidFill>
                  <a:srgbClr val="C00000"/>
                </a:solidFill>
              </a:rPr>
              <a:t> of HBM, </a:t>
            </a:r>
            <a:r>
              <a:rPr lang="nl-BE" sz="1000" dirty="0" err="1">
                <a:solidFill>
                  <a:srgbClr val="C00000"/>
                </a:solidFill>
              </a:rPr>
              <a:t>the</a:t>
            </a:r>
            <a:r>
              <a:rPr lang="nl-BE" sz="1000" dirty="0">
                <a:solidFill>
                  <a:srgbClr val="C00000"/>
                </a:solidFill>
              </a:rPr>
              <a:t> </a:t>
            </a:r>
            <a:r>
              <a:rPr lang="nl-BE" sz="1000" dirty="0" err="1">
                <a:solidFill>
                  <a:srgbClr val="C00000"/>
                </a:solidFill>
              </a:rPr>
              <a:t>use</a:t>
            </a:r>
            <a:r>
              <a:rPr lang="nl-BE" sz="1000" dirty="0">
                <a:solidFill>
                  <a:srgbClr val="C00000"/>
                </a:solidFill>
              </a:rPr>
              <a:t> of </a:t>
            </a:r>
            <a:r>
              <a:rPr lang="nl-BE" sz="1000" dirty="0" err="1">
                <a:solidFill>
                  <a:srgbClr val="C00000"/>
                </a:solidFill>
              </a:rPr>
              <a:t>the</a:t>
            </a:r>
            <a:r>
              <a:rPr lang="nl-BE" sz="1000" dirty="0">
                <a:solidFill>
                  <a:srgbClr val="C00000"/>
                </a:solidFill>
              </a:rPr>
              <a:t> HBM </a:t>
            </a:r>
            <a:r>
              <a:rPr lang="nl-BE" sz="1000" dirty="0" err="1">
                <a:solidFill>
                  <a:srgbClr val="C00000"/>
                </a:solidFill>
              </a:rPr>
              <a:t>should</a:t>
            </a:r>
            <a:r>
              <a:rPr lang="nl-BE" sz="1000" dirty="0">
                <a:solidFill>
                  <a:srgbClr val="C00000"/>
                </a:solidFill>
              </a:rPr>
              <a:t> </a:t>
            </a:r>
            <a:r>
              <a:rPr lang="nl-BE" sz="1000" dirty="0" err="1">
                <a:solidFill>
                  <a:srgbClr val="C00000"/>
                </a:solidFill>
              </a:rPr>
              <a:t>be</a:t>
            </a:r>
            <a:r>
              <a:rPr lang="nl-BE" sz="1000" dirty="0">
                <a:solidFill>
                  <a:srgbClr val="C00000"/>
                </a:solidFill>
              </a:rPr>
              <a:t> </a:t>
            </a:r>
            <a:r>
              <a:rPr lang="nl-BE" sz="1000" dirty="0" err="1">
                <a:solidFill>
                  <a:srgbClr val="C00000"/>
                </a:solidFill>
              </a:rPr>
              <a:t>reflected</a:t>
            </a:r>
            <a:r>
              <a:rPr lang="nl-BE" sz="1000" dirty="0">
                <a:solidFill>
                  <a:srgbClr val="C00000"/>
                </a:solidFill>
              </a:rPr>
              <a:t> in </a:t>
            </a:r>
            <a:r>
              <a:rPr lang="nl-BE" sz="1000" dirty="0" err="1">
                <a:solidFill>
                  <a:srgbClr val="C00000"/>
                </a:solidFill>
              </a:rPr>
              <a:t>the</a:t>
            </a:r>
            <a:r>
              <a:rPr lang="nl-BE" sz="1000" dirty="0">
                <a:solidFill>
                  <a:srgbClr val="C00000"/>
                </a:solidFill>
              </a:rPr>
              <a:t> ICF</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 template ICF, </a:t>
            </a:r>
            <a:r>
              <a:rPr lang="nl-BE" sz="1200" dirty="0" err="1">
                <a:solidFill>
                  <a:schemeClr val="tx1">
                    <a:lumMod val="95000"/>
                    <a:lumOff val="5000"/>
                  </a:schemeClr>
                </a:solidFill>
              </a:rPr>
              <a:t>both</a:t>
            </a:r>
            <a:r>
              <a:rPr lang="nl-BE" sz="1200" dirty="0">
                <a:solidFill>
                  <a:schemeClr val="tx1">
                    <a:lumMod val="95000"/>
                    <a:lumOff val="5000"/>
                  </a:schemeClr>
                </a:solidFill>
              </a:rPr>
              <a:t>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a:t>
            </a:r>
          </a:p>
        </p:txBody>
      </p:sp>
      <p:sp>
        <p:nvSpPr>
          <p:cNvPr id="73" name="Tekstvak 72"/>
          <p:cNvSpPr txBox="1"/>
          <p:nvPr/>
        </p:nvSpPr>
        <p:spPr>
          <a:xfrm>
            <a:off x="7724389" y="21239958"/>
            <a:ext cx="2519950" cy="1261884"/>
          </a:xfrm>
          <a:prstGeom prst="rect">
            <a:avLst/>
          </a:prstGeom>
          <a:solidFill>
            <a:schemeClr val="accent6">
              <a:lumMod val="20000"/>
              <a:lumOff val="80000"/>
            </a:schemeClr>
          </a:solidFill>
        </p:spPr>
        <p:txBody>
          <a:bodyPr wrap="square" rtlCol="0">
            <a:spAutoFit/>
          </a:bodyPr>
          <a:lstStyle/>
          <a:p>
            <a:r>
              <a:rPr lang="nl-BE" sz="1000" dirty="0">
                <a:solidFill>
                  <a:srgbClr val="C00000"/>
                </a:solidFill>
              </a:rPr>
              <a:t>EC </a:t>
            </a:r>
            <a:r>
              <a:rPr lang="nl-BE" sz="1000" dirty="0" err="1">
                <a:solidFill>
                  <a:srgbClr val="C00000"/>
                </a:solidFill>
              </a:rPr>
              <a:t>approval</a:t>
            </a:r>
            <a:r>
              <a:rPr lang="nl-BE" sz="1000" dirty="0">
                <a:solidFill>
                  <a:srgbClr val="C00000"/>
                </a:solidFill>
              </a:rPr>
              <a:t> </a:t>
            </a:r>
            <a:r>
              <a:rPr lang="nl-BE" sz="1000" dirty="0" err="1">
                <a:solidFill>
                  <a:srgbClr val="C00000"/>
                </a:solidFill>
              </a:rPr>
              <a:t>required</a:t>
            </a:r>
            <a:r>
              <a:rPr lang="nl-BE" sz="1000" dirty="0">
                <a:solidFill>
                  <a:srgbClr val="C00000"/>
                </a:solidFill>
              </a:rPr>
              <a:t> </a:t>
            </a:r>
            <a:r>
              <a:rPr lang="nl-BE" sz="1000" dirty="0" err="1">
                <a:solidFill>
                  <a:srgbClr val="C00000"/>
                </a:solidFill>
              </a:rPr>
              <a:t>for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purpose</a:t>
            </a:r>
            <a:r>
              <a:rPr lang="nl-BE" sz="1000" dirty="0">
                <a:solidFill>
                  <a:srgbClr val="C00000"/>
                </a:solidFill>
              </a:rPr>
              <a:t> and </a:t>
            </a:r>
            <a:r>
              <a:rPr lang="nl-BE" sz="1000" dirty="0" err="1">
                <a:solidFill>
                  <a:srgbClr val="C00000"/>
                </a:solidFill>
              </a:rPr>
              <a:t>scientific</a:t>
            </a:r>
            <a:r>
              <a:rPr lang="nl-BE" sz="1000" dirty="0">
                <a:solidFill>
                  <a:srgbClr val="C00000"/>
                </a:solidFill>
              </a:rPr>
              <a:t> </a:t>
            </a:r>
            <a:r>
              <a:rPr lang="nl-BE" sz="1000" dirty="0" err="1">
                <a:solidFill>
                  <a:srgbClr val="C00000"/>
                </a:solidFill>
              </a:rPr>
              <a:t>relevance</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secondary</a:t>
            </a:r>
            <a:r>
              <a:rPr lang="nl-BE" sz="1000" dirty="0">
                <a:solidFill>
                  <a:srgbClr val="C00000"/>
                </a:solidFill>
              </a:rPr>
              <a:t> </a:t>
            </a:r>
            <a:r>
              <a:rPr lang="nl-BE" sz="1000" dirty="0" err="1">
                <a:solidFill>
                  <a:srgbClr val="C00000"/>
                </a:solidFill>
              </a:rPr>
              <a:t>use</a:t>
            </a:r>
            <a:r>
              <a:rPr lang="nl-BE" sz="1000" dirty="0">
                <a:solidFill>
                  <a:srgbClr val="C00000"/>
                </a:solidFill>
              </a:rPr>
              <a:t>** and check </a:t>
            </a:r>
            <a:r>
              <a:rPr lang="nl-BE" sz="1000" dirty="0" err="1">
                <a:solidFill>
                  <a:srgbClr val="C00000"/>
                </a:solidFill>
              </a:rPr>
              <a:t>whether</a:t>
            </a:r>
            <a:r>
              <a:rPr lang="nl-BE" sz="1000" dirty="0">
                <a:solidFill>
                  <a:srgbClr val="C00000"/>
                </a:solidFill>
              </a:rPr>
              <a:t> in line </a:t>
            </a:r>
            <a:r>
              <a:rPr lang="nl-BE" sz="1000" dirty="0" err="1">
                <a:solidFill>
                  <a:srgbClr val="C00000"/>
                </a:solidFill>
              </a:rPr>
              <a:t>with</a:t>
            </a:r>
            <a:r>
              <a:rPr lang="nl-BE" sz="1000" dirty="0">
                <a:solidFill>
                  <a:srgbClr val="C00000"/>
                </a:solidFill>
              </a:rPr>
              <a:t> </a:t>
            </a:r>
            <a:r>
              <a:rPr lang="nl-BE" sz="1000" dirty="0" err="1">
                <a:solidFill>
                  <a:srgbClr val="C00000"/>
                </a:solidFill>
              </a:rPr>
              <a:t>the</a:t>
            </a:r>
            <a:r>
              <a:rPr lang="nl-BE" sz="1000" dirty="0">
                <a:solidFill>
                  <a:srgbClr val="C00000"/>
                </a:solidFill>
              </a:rPr>
              <a:t> consent </a:t>
            </a:r>
            <a:r>
              <a:rPr lang="nl-BE" sz="1000" dirty="0" err="1">
                <a:solidFill>
                  <a:srgbClr val="C00000"/>
                </a:solidFill>
              </a:rPr>
              <a:t>under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original</a:t>
            </a:r>
            <a:r>
              <a:rPr lang="nl-BE" sz="1000" dirty="0">
                <a:solidFill>
                  <a:srgbClr val="C00000"/>
                </a:solidFill>
              </a:rPr>
              <a:t> ICF </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 + </a:t>
            </a:r>
            <a:r>
              <a:rPr lang="nl-BE" sz="1200" dirty="0" err="1">
                <a:solidFill>
                  <a:schemeClr val="tx1">
                    <a:lumMod val="95000"/>
                    <a:lumOff val="5000"/>
                  </a:schemeClr>
                </a:solidFill>
              </a:rPr>
              <a:t>all</a:t>
            </a:r>
            <a:r>
              <a:rPr lang="nl-BE" sz="1200" dirty="0">
                <a:solidFill>
                  <a:schemeClr val="tx1">
                    <a:lumMod val="95000"/>
                    <a:lumOff val="5000"/>
                  </a:schemeClr>
                </a:solidFill>
              </a:rPr>
              <a:t> relevant template </a:t>
            </a:r>
            <a:r>
              <a:rPr lang="nl-BE" sz="1200" dirty="0" err="1">
                <a:solidFill>
                  <a:schemeClr val="tx1">
                    <a:lumMod val="95000"/>
                    <a:lumOff val="5000"/>
                  </a:schemeClr>
                </a:solidFill>
              </a:rPr>
              <a:t>ICFs</a:t>
            </a:r>
            <a:endParaRPr lang="nl-BE" sz="1200" dirty="0">
              <a:solidFill>
                <a:schemeClr val="tx1">
                  <a:lumMod val="95000"/>
                  <a:lumOff val="5000"/>
                </a:schemeClr>
              </a:solidFill>
            </a:endParaRPr>
          </a:p>
        </p:txBody>
      </p:sp>
      <p:sp>
        <p:nvSpPr>
          <p:cNvPr id="74" name="Pijl-omlaag 73"/>
          <p:cNvSpPr/>
          <p:nvPr/>
        </p:nvSpPr>
        <p:spPr>
          <a:xfrm rot="16200000">
            <a:off x="7182072" y="16971312"/>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5" name="Pijl-omlaag 74"/>
          <p:cNvSpPr/>
          <p:nvPr/>
        </p:nvSpPr>
        <p:spPr>
          <a:xfrm rot="16200000">
            <a:off x="7182072" y="18459679"/>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6" name="Pijl-omlaag 75"/>
          <p:cNvSpPr/>
          <p:nvPr/>
        </p:nvSpPr>
        <p:spPr>
          <a:xfrm rot="16200000">
            <a:off x="7176664" y="21510873"/>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7" name="Tekstvak 76"/>
          <p:cNvSpPr txBox="1"/>
          <p:nvPr/>
        </p:nvSpPr>
        <p:spPr>
          <a:xfrm>
            <a:off x="7724389" y="18149334"/>
            <a:ext cx="2519950" cy="1231106"/>
          </a:xfrm>
          <a:prstGeom prst="rect">
            <a:avLst/>
          </a:prstGeom>
          <a:solidFill>
            <a:schemeClr val="accent6">
              <a:lumMod val="20000"/>
              <a:lumOff val="80000"/>
            </a:schemeClr>
          </a:solidFill>
        </p:spPr>
        <p:txBody>
          <a:bodyPr wrap="square" rtlCol="0">
            <a:spAutoFit/>
          </a:bodyPr>
          <a:lstStyle/>
          <a:p>
            <a:r>
              <a:rPr lang="nl-BE" sz="1000" dirty="0">
                <a:solidFill>
                  <a:srgbClr val="C00000"/>
                </a:solidFill>
              </a:rPr>
              <a:t>EC </a:t>
            </a:r>
            <a:r>
              <a:rPr lang="nl-BE" sz="1000" dirty="0" err="1">
                <a:solidFill>
                  <a:srgbClr val="C00000"/>
                </a:solidFill>
              </a:rPr>
              <a:t>approval</a:t>
            </a:r>
            <a:r>
              <a:rPr lang="nl-BE" sz="1000" dirty="0">
                <a:solidFill>
                  <a:srgbClr val="C00000"/>
                </a:solidFill>
              </a:rPr>
              <a:t> </a:t>
            </a:r>
            <a:r>
              <a:rPr lang="nl-BE" sz="1000" dirty="0" err="1">
                <a:solidFill>
                  <a:srgbClr val="C00000"/>
                </a:solidFill>
              </a:rPr>
              <a:t>required</a:t>
            </a:r>
            <a:r>
              <a:rPr lang="nl-BE" sz="1000" dirty="0">
                <a:solidFill>
                  <a:srgbClr val="C00000"/>
                </a:solidFill>
              </a:rPr>
              <a:t> </a:t>
            </a:r>
            <a:r>
              <a:rPr lang="nl-BE" sz="1000" dirty="0" err="1">
                <a:solidFill>
                  <a:srgbClr val="C00000"/>
                </a:solidFill>
              </a:rPr>
              <a:t>for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scientific</a:t>
            </a:r>
            <a:r>
              <a:rPr lang="nl-BE" sz="1000" dirty="0">
                <a:solidFill>
                  <a:srgbClr val="C00000"/>
                </a:solidFill>
              </a:rPr>
              <a:t> </a:t>
            </a:r>
            <a:r>
              <a:rPr lang="nl-BE" sz="1000" dirty="0" err="1">
                <a:solidFill>
                  <a:srgbClr val="C00000"/>
                </a:solidFill>
              </a:rPr>
              <a:t>relevance</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study</a:t>
            </a:r>
            <a:r>
              <a:rPr lang="nl-BE" sz="1000" dirty="0">
                <a:solidFill>
                  <a:srgbClr val="C00000"/>
                </a:solidFill>
              </a:rPr>
              <a:t> as a </a:t>
            </a:r>
            <a:r>
              <a:rPr lang="nl-BE" sz="1000" dirty="0" err="1">
                <a:solidFill>
                  <a:srgbClr val="C00000"/>
                </a:solidFill>
              </a:rPr>
              <a:t>whole</a:t>
            </a:r>
            <a:r>
              <a:rPr lang="nl-BE" sz="1000" dirty="0">
                <a:solidFill>
                  <a:srgbClr val="C00000"/>
                </a:solidFill>
              </a:rPr>
              <a:t>, </a:t>
            </a:r>
            <a:r>
              <a:rPr lang="nl-BE" sz="1000" dirty="0" err="1">
                <a:solidFill>
                  <a:srgbClr val="C00000"/>
                </a:solidFill>
              </a:rPr>
              <a:t>including</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defined</a:t>
            </a:r>
            <a:r>
              <a:rPr lang="nl-BE" sz="1000" dirty="0">
                <a:solidFill>
                  <a:srgbClr val="C00000"/>
                </a:solidFill>
              </a:rPr>
              <a:t> </a:t>
            </a:r>
            <a:r>
              <a:rPr lang="nl-BE" sz="1000" dirty="0" err="1">
                <a:solidFill>
                  <a:srgbClr val="C00000"/>
                </a:solidFill>
              </a:rPr>
              <a:t>use</a:t>
            </a:r>
            <a:r>
              <a:rPr lang="nl-BE" sz="1000" dirty="0">
                <a:solidFill>
                  <a:srgbClr val="C00000"/>
                </a:solidFill>
              </a:rPr>
              <a:t> of HBM**, consent </a:t>
            </a:r>
            <a:r>
              <a:rPr lang="nl-BE" sz="1000" dirty="0" err="1">
                <a:solidFill>
                  <a:srgbClr val="C00000"/>
                </a:solidFill>
              </a:rPr>
              <a:t>for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use</a:t>
            </a:r>
            <a:r>
              <a:rPr lang="nl-BE" sz="1000" dirty="0">
                <a:solidFill>
                  <a:srgbClr val="C00000"/>
                </a:solidFill>
              </a:rPr>
              <a:t> of </a:t>
            </a:r>
            <a:r>
              <a:rPr lang="nl-BE" sz="1000" dirty="0" err="1">
                <a:solidFill>
                  <a:srgbClr val="C00000"/>
                </a:solidFill>
              </a:rPr>
              <a:t>the</a:t>
            </a:r>
            <a:r>
              <a:rPr lang="nl-BE" sz="1000" dirty="0">
                <a:solidFill>
                  <a:srgbClr val="C00000"/>
                </a:solidFill>
              </a:rPr>
              <a:t> HBM is </a:t>
            </a:r>
            <a:r>
              <a:rPr lang="nl-BE" sz="1000" dirty="0" err="1">
                <a:solidFill>
                  <a:srgbClr val="C00000"/>
                </a:solidFill>
              </a:rPr>
              <a:t>considered</a:t>
            </a:r>
            <a:r>
              <a:rPr lang="nl-BE" sz="1000" dirty="0">
                <a:solidFill>
                  <a:srgbClr val="C00000"/>
                </a:solidFill>
              </a:rPr>
              <a:t> </a:t>
            </a:r>
            <a:r>
              <a:rPr lang="nl-BE" sz="1000" dirty="0" err="1">
                <a:solidFill>
                  <a:srgbClr val="C00000"/>
                </a:solidFill>
              </a:rPr>
              <a:t>given</a:t>
            </a:r>
            <a:r>
              <a:rPr lang="nl-BE" sz="1000" dirty="0">
                <a:solidFill>
                  <a:srgbClr val="C00000"/>
                </a:solidFill>
              </a:rPr>
              <a:t> </a:t>
            </a:r>
            <a:r>
              <a:rPr lang="nl-BE" sz="1000" dirty="0" err="1">
                <a:solidFill>
                  <a:srgbClr val="C00000"/>
                </a:solidFill>
              </a:rPr>
              <a:t>unless</a:t>
            </a:r>
            <a:r>
              <a:rPr lang="nl-BE" sz="1000" dirty="0">
                <a:solidFill>
                  <a:srgbClr val="C00000"/>
                </a:solidFill>
              </a:rPr>
              <a:t> </a:t>
            </a:r>
            <a:r>
              <a:rPr lang="nl-BE" sz="1000" dirty="0" err="1">
                <a:solidFill>
                  <a:srgbClr val="C00000"/>
                </a:solidFill>
              </a:rPr>
              <a:t>opted</a:t>
            </a:r>
            <a:r>
              <a:rPr lang="nl-BE" sz="1000" dirty="0">
                <a:solidFill>
                  <a:srgbClr val="C00000"/>
                </a:solidFill>
              </a:rPr>
              <a:t> out </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a:t>
            </a:r>
          </a:p>
        </p:txBody>
      </p:sp>
      <p:sp>
        <p:nvSpPr>
          <p:cNvPr id="82" name="Tekstvak 81"/>
          <p:cNvSpPr txBox="1"/>
          <p:nvPr/>
        </p:nvSpPr>
        <p:spPr>
          <a:xfrm>
            <a:off x="6225438" y="4152922"/>
            <a:ext cx="3634921" cy="923330"/>
          </a:xfrm>
          <a:prstGeom prst="rect">
            <a:avLst/>
          </a:prstGeom>
          <a:solidFill>
            <a:schemeClr val="accent6">
              <a:lumMod val="20000"/>
              <a:lumOff val="80000"/>
            </a:schemeClr>
          </a:solidFill>
        </p:spPr>
        <p:txBody>
          <a:bodyPr wrap="square" rtlCol="0">
            <a:spAutoFit/>
          </a:bodyPr>
          <a:lstStyle/>
          <a:p>
            <a:r>
              <a:rPr lang="nl-BE" sz="1000" dirty="0">
                <a:solidFill>
                  <a:srgbClr val="C00000"/>
                </a:solidFill>
              </a:rPr>
              <a:t>CTIS </a:t>
            </a:r>
            <a:r>
              <a:rPr lang="nl-BE" sz="1000" dirty="0" err="1">
                <a:solidFill>
                  <a:srgbClr val="C00000"/>
                </a:solidFill>
              </a:rPr>
              <a:t>submission</a:t>
            </a:r>
            <a:endParaRPr lang="nl-BE" sz="1000" dirty="0">
              <a:solidFill>
                <a:srgbClr val="C00000"/>
              </a:solidFill>
            </a:endParaRPr>
          </a:p>
          <a:p>
            <a:r>
              <a:rPr lang="nl-BE" sz="1000" dirty="0" err="1">
                <a:solidFill>
                  <a:srgbClr val="C00000"/>
                </a:solidFill>
              </a:rPr>
              <a:t>Use</a:t>
            </a:r>
            <a:r>
              <a:rPr lang="nl-BE" sz="1000" dirty="0">
                <a:solidFill>
                  <a:srgbClr val="C00000"/>
                </a:solidFill>
              </a:rPr>
              <a:t> of HBM </a:t>
            </a:r>
            <a:r>
              <a:rPr lang="nl-BE" sz="1000" dirty="0" err="1">
                <a:solidFill>
                  <a:srgbClr val="C00000"/>
                </a:solidFill>
              </a:rPr>
              <a:t>described</a:t>
            </a:r>
            <a:r>
              <a:rPr lang="nl-BE" sz="1000" dirty="0">
                <a:solidFill>
                  <a:srgbClr val="C00000"/>
                </a:solidFill>
              </a:rPr>
              <a:t> in “CTR part II template on HBM”. The </a:t>
            </a:r>
            <a:r>
              <a:rPr lang="nl-BE" sz="1000" dirty="0" err="1">
                <a:solidFill>
                  <a:srgbClr val="C00000"/>
                </a:solidFill>
              </a:rPr>
              <a:t>use</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Belgian</a:t>
            </a:r>
            <a:r>
              <a:rPr lang="nl-BE" sz="1000" dirty="0">
                <a:solidFill>
                  <a:srgbClr val="C00000"/>
                </a:solidFill>
              </a:rPr>
              <a:t> </a:t>
            </a:r>
            <a:r>
              <a:rPr lang="nl-BE" sz="1000" dirty="0" err="1">
                <a:solidFill>
                  <a:srgbClr val="C00000"/>
                </a:solidFill>
              </a:rPr>
              <a:t>version</a:t>
            </a:r>
            <a:r>
              <a:rPr lang="nl-BE" sz="1000" dirty="0">
                <a:solidFill>
                  <a:srgbClr val="C00000"/>
                </a:solidFill>
              </a:rPr>
              <a:t> of </a:t>
            </a:r>
            <a:r>
              <a:rPr lang="nl-BE" sz="1000" dirty="0" err="1">
                <a:solidFill>
                  <a:srgbClr val="C00000"/>
                </a:solidFill>
              </a:rPr>
              <a:t>this</a:t>
            </a:r>
            <a:r>
              <a:rPr lang="nl-BE" sz="1000" dirty="0">
                <a:solidFill>
                  <a:srgbClr val="C00000"/>
                </a:solidFill>
              </a:rPr>
              <a:t> template is </a:t>
            </a:r>
            <a:r>
              <a:rPr lang="nl-BE" sz="1000" dirty="0" err="1">
                <a:solidFill>
                  <a:srgbClr val="C00000"/>
                </a:solidFill>
              </a:rPr>
              <a:t>mandatory</a:t>
            </a:r>
            <a:r>
              <a:rPr lang="nl-BE" sz="1000" dirty="0">
                <a:solidFill>
                  <a:srgbClr val="C00000"/>
                </a:solidFill>
              </a:rPr>
              <a:t>.</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 BAREC template ICF, </a:t>
            </a:r>
            <a:r>
              <a:rPr lang="nl-BE" sz="1200" dirty="0" err="1">
                <a:solidFill>
                  <a:schemeClr val="tx1">
                    <a:lumMod val="95000"/>
                    <a:lumOff val="5000"/>
                  </a:schemeClr>
                </a:solidFill>
              </a:rPr>
              <a:t>both</a:t>
            </a:r>
            <a:r>
              <a:rPr lang="nl-BE" sz="1200" dirty="0">
                <a:solidFill>
                  <a:schemeClr val="tx1">
                    <a:lumMod val="95000"/>
                    <a:lumOff val="5000"/>
                  </a:schemeClr>
                </a:solidFill>
              </a:rPr>
              <a:t>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a:t>
            </a:r>
          </a:p>
        </p:txBody>
      </p:sp>
      <p:sp>
        <p:nvSpPr>
          <p:cNvPr id="83" name="Pijl-omlaag 82"/>
          <p:cNvSpPr/>
          <p:nvPr/>
        </p:nvSpPr>
        <p:spPr>
          <a:xfrm rot="16200000">
            <a:off x="5550486" y="4066094"/>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6" name="Tekstvak 85"/>
          <p:cNvSpPr txBox="1"/>
          <p:nvPr/>
        </p:nvSpPr>
        <p:spPr>
          <a:xfrm>
            <a:off x="7724389" y="27487608"/>
            <a:ext cx="2519950" cy="1231106"/>
          </a:xfrm>
          <a:prstGeom prst="rect">
            <a:avLst/>
          </a:prstGeom>
          <a:solidFill>
            <a:schemeClr val="accent6">
              <a:lumMod val="20000"/>
              <a:lumOff val="80000"/>
            </a:schemeClr>
          </a:solidFill>
        </p:spPr>
        <p:txBody>
          <a:bodyPr wrap="square" rtlCol="0">
            <a:spAutoFit/>
          </a:bodyPr>
          <a:lstStyle/>
          <a:p>
            <a:r>
              <a:rPr lang="nl-BE" sz="1000" dirty="0" err="1">
                <a:solidFill>
                  <a:srgbClr val="C00000"/>
                </a:solidFill>
              </a:rPr>
              <a:t>Use</a:t>
            </a:r>
            <a:r>
              <a:rPr lang="nl-BE" sz="1000" dirty="0">
                <a:solidFill>
                  <a:srgbClr val="C00000"/>
                </a:solidFill>
              </a:rPr>
              <a:t> of </a:t>
            </a:r>
            <a:r>
              <a:rPr lang="nl-BE" sz="1000" dirty="0" err="1">
                <a:solidFill>
                  <a:srgbClr val="C00000"/>
                </a:solidFill>
              </a:rPr>
              <a:t>material</a:t>
            </a:r>
            <a:r>
              <a:rPr lang="nl-BE" sz="1000" dirty="0">
                <a:solidFill>
                  <a:srgbClr val="C00000"/>
                </a:solidFill>
              </a:rPr>
              <a:t> </a:t>
            </a:r>
            <a:r>
              <a:rPr lang="nl-BE" sz="1000" dirty="0" err="1">
                <a:solidFill>
                  <a:srgbClr val="C00000"/>
                </a:solidFill>
              </a:rPr>
              <a:t>under</a:t>
            </a:r>
            <a:r>
              <a:rPr lang="nl-BE" sz="1000" dirty="0">
                <a:solidFill>
                  <a:srgbClr val="C00000"/>
                </a:solidFill>
              </a:rPr>
              <a:t> </a:t>
            </a:r>
            <a:r>
              <a:rPr lang="nl-BE" sz="1000" dirty="0" err="1">
                <a:solidFill>
                  <a:srgbClr val="C00000"/>
                </a:solidFill>
              </a:rPr>
              <a:t>the</a:t>
            </a:r>
            <a:r>
              <a:rPr lang="nl-BE" sz="1000" dirty="0">
                <a:solidFill>
                  <a:srgbClr val="C00000"/>
                </a:solidFill>
              </a:rPr>
              <a:t> light regime </a:t>
            </a:r>
            <a:r>
              <a:rPr lang="nl-BE" sz="1000" dirty="0" err="1">
                <a:solidFill>
                  <a:srgbClr val="C00000"/>
                </a:solidFill>
              </a:rPr>
              <a:t>requires</a:t>
            </a:r>
            <a:r>
              <a:rPr lang="nl-BE" sz="1000" dirty="0">
                <a:solidFill>
                  <a:srgbClr val="C00000"/>
                </a:solidFill>
              </a:rPr>
              <a:t> </a:t>
            </a:r>
            <a:r>
              <a:rPr lang="nl-BE" sz="1000" dirty="0" err="1">
                <a:solidFill>
                  <a:srgbClr val="C00000"/>
                </a:solidFill>
              </a:rPr>
              <a:t>submission</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study</a:t>
            </a:r>
            <a:r>
              <a:rPr lang="nl-BE" sz="1000" dirty="0">
                <a:solidFill>
                  <a:srgbClr val="C00000"/>
                </a:solidFill>
              </a:rPr>
              <a:t>, </a:t>
            </a:r>
            <a:r>
              <a:rPr lang="nl-BE" sz="1000" dirty="0" err="1">
                <a:solidFill>
                  <a:srgbClr val="C00000"/>
                </a:solidFill>
              </a:rPr>
              <a:t>including</a:t>
            </a:r>
            <a:r>
              <a:rPr lang="nl-BE" sz="1000" dirty="0">
                <a:solidFill>
                  <a:srgbClr val="C00000"/>
                </a:solidFill>
              </a:rPr>
              <a:t> </a:t>
            </a:r>
            <a:r>
              <a:rPr lang="nl-BE" sz="1000" dirty="0" err="1">
                <a:solidFill>
                  <a:srgbClr val="C00000"/>
                </a:solidFill>
              </a:rPr>
              <a:t>detailed</a:t>
            </a:r>
            <a:r>
              <a:rPr lang="nl-BE" sz="1000" dirty="0">
                <a:solidFill>
                  <a:srgbClr val="C00000"/>
                </a:solidFill>
              </a:rPr>
              <a:t> </a:t>
            </a:r>
            <a:r>
              <a:rPr lang="nl-BE" sz="1000" dirty="0" err="1">
                <a:solidFill>
                  <a:srgbClr val="C00000"/>
                </a:solidFill>
              </a:rPr>
              <a:t>description</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purpose</a:t>
            </a:r>
            <a:r>
              <a:rPr lang="nl-BE" sz="1000" dirty="0">
                <a:solidFill>
                  <a:srgbClr val="C00000"/>
                </a:solidFill>
              </a:rPr>
              <a:t> of </a:t>
            </a:r>
            <a:r>
              <a:rPr lang="nl-BE" sz="1000" dirty="0" err="1">
                <a:solidFill>
                  <a:srgbClr val="C00000"/>
                </a:solidFill>
              </a:rPr>
              <a:t>the</a:t>
            </a:r>
            <a:r>
              <a:rPr lang="nl-BE" sz="1000" dirty="0">
                <a:solidFill>
                  <a:srgbClr val="C00000"/>
                </a:solidFill>
              </a:rPr>
              <a:t> HBM. </a:t>
            </a:r>
            <a:r>
              <a:rPr lang="nl-BE" sz="1000" dirty="0" err="1">
                <a:solidFill>
                  <a:srgbClr val="C00000"/>
                </a:solidFill>
              </a:rPr>
              <a:t>If</a:t>
            </a:r>
            <a:r>
              <a:rPr lang="nl-BE" sz="1000" dirty="0">
                <a:solidFill>
                  <a:srgbClr val="C00000"/>
                </a:solidFill>
              </a:rPr>
              <a:t> no EC reply </a:t>
            </a:r>
            <a:r>
              <a:rPr lang="nl-BE" sz="1000" dirty="0" err="1">
                <a:solidFill>
                  <a:srgbClr val="C00000"/>
                </a:solidFill>
              </a:rPr>
              <a:t>within</a:t>
            </a:r>
            <a:r>
              <a:rPr lang="nl-BE" sz="1000" dirty="0">
                <a:solidFill>
                  <a:srgbClr val="C00000"/>
                </a:solidFill>
              </a:rPr>
              <a:t> 28 </a:t>
            </a:r>
            <a:r>
              <a:rPr lang="nl-BE" sz="1000" dirty="0" err="1">
                <a:solidFill>
                  <a:srgbClr val="C00000"/>
                </a:solidFill>
              </a:rPr>
              <a:t>calender</a:t>
            </a:r>
            <a:r>
              <a:rPr lang="nl-BE" sz="1000" dirty="0">
                <a:solidFill>
                  <a:srgbClr val="C00000"/>
                </a:solidFill>
              </a:rPr>
              <a:t> </a:t>
            </a:r>
            <a:r>
              <a:rPr lang="nl-BE" sz="1000" dirty="0" err="1">
                <a:solidFill>
                  <a:srgbClr val="C00000"/>
                </a:solidFill>
              </a:rPr>
              <a:t>days</a:t>
            </a:r>
            <a:r>
              <a:rPr lang="nl-BE" sz="1000" dirty="0">
                <a:solidFill>
                  <a:srgbClr val="C00000"/>
                </a:solidFill>
              </a:rPr>
              <a:t>, </a:t>
            </a:r>
            <a:r>
              <a:rPr lang="nl-BE" sz="1000" dirty="0" err="1">
                <a:solidFill>
                  <a:srgbClr val="C00000"/>
                </a:solidFill>
              </a:rPr>
              <a:t>the</a:t>
            </a:r>
            <a:r>
              <a:rPr lang="nl-BE" sz="1000" dirty="0">
                <a:solidFill>
                  <a:srgbClr val="C00000"/>
                </a:solidFill>
              </a:rPr>
              <a:t> research </a:t>
            </a:r>
            <a:r>
              <a:rPr lang="nl-BE" sz="1000" dirty="0" err="1">
                <a:solidFill>
                  <a:srgbClr val="C00000"/>
                </a:solidFill>
              </a:rPr>
              <a:t>can</a:t>
            </a:r>
            <a:r>
              <a:rPr lang="nl-BE" sz="1000" dirty="0">
                <a:solidFill>
                  <a:srgbClr val="C00000"/>
                </a:solidFill>
              </a:rPr>
              <a:t> start (</a:t>
            </a:r>
            <a:r>
              <a:rPr lang="nl-BE" sz="1000" dirty="0" err="1">
                <a:solidFill>
                  <a:srgbClr val="C00000"/>
                </a:solidFill>
              </a:rPr>
              <a:t>tacit</a:t>
            </a:r>
            <a:r>
              <a:rPr lang="nl-BE" sz="1000" dirty="0">
                <a:solidFill>
                  <a:srgbClr val="C00000"/>
                </a:solidFill>
              </a:rPr>
              <a:t> </a:t>
            </a:r>
            <a:r>
              <a:rPr lang="nl-BE" sz="1000" dirty="0" err="1">
                <a:solidFill>
                  <a:srgbClr val="C00000"/>
                </a:solidFill>
              </a:rPr>
              <a:t>approval</a:t>
            </a:r>
            <a:r>
              <a:rPr lang="nl-BE" sz="1000" dirty="0">
                <a:solidFill>
                  <a:srgbClr val="C00000"/>
                </a:solidFill>
              </a:rPr>
              <a:t>)</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a:t>
            </a:r>
          </a:p>
        </p:txBody>
      </p:sp>
      <p:sp>
        <p:nvSpPr>
          <p:cNvPr id="46" name="Tekstvak 45">
            <a:extLst>
              <a:ext uri="{FF2B5EF4-FFF2-40B4-BE49-F238E27FC236}">
                <a16:creationId xmlns:a16="http://schemas.microsoft.com/office/drawing/2014/main" id="{5CBC7CB0-B3E2-7863-867F-7FBEEAC04AAE}"/>
              </a:ext>
            </a:extLst>
          </p:cNvPr>
          <p:cNvSpPr txBox="1"/>
          <p:nvPr/>
        </p:nvSpPr>
        <p:spPr>
          <a:xfrm>
            <a:off x="2272052" y="27887996"/>
            <a:ext cx="2104921" cy="553998"/>
          </a:xfrm>
          <a:prstGeom prst="rect">
            <a:avLst/>
          </a:prstGeom>
          <a:noFill/>
        </p:spPr>
        <p:txBody>
          <a:bodyPr wrap="square" rtlCol="0">
            <a:spAutoFit/>
          </a:bodyPr>
          <a:lstStyle/>
          <a:p>
            <a:r>
              <a:rPr lang="en-US" sz="1000" i="1" dirty="0"/>
              <a:t>The ‘light regime’ </a:t>
            </a:r>
            <a:r>
              <a:rPr lang="nl-BE" sz="1000" i="1" dirty="0" err="1"/>
              <a:t>renders</a:t>
            </a:r>
            <a:r>
              <a:rPr lang="nl-BE" sz="1000" i="1" dirty="0"/>
              <a:t> </a:t>
            </a:r>
            <a:r>
              <a:rPr lang="nl-BE" sz="1000" i="1" dirty="0" err="1"/>
              <a:t>certain</a:t>
            </a:r>
            <a:r>
              <a:rPr lang="nl-BE" sz="1000" i="1" dirty="0"/>
              <a:t> </a:t>
            </a:r>
            <a:r>
              <a:rPr lang="nl-BE" sz="1000" i="1" dirty="0" err="1"/>
              <a:t>obligations</a:t>
            </a:r>
            <a:r>
              <a:rPr lang="nl-BE" sz="1000" i="1" dirty="0"/>
              <a:t> </a:t>
            </a:r>
            <a:r>
              <a:rPr lang="nl-BE" sz="1000" i="1" dirty="0" err="1"/>
              <a:t>under</a:t>
            </a:r>
            <a:r>
              <a:rPr lang="nl-BE" sz="1000" i="1" dirty="0"/>
              <a:t> </a:t>
            </a:r>
            <a:r>
              <a:rPr lang="nl-BE" sz="1000" i="1" dirty="0" err="1"/>
              <a:t>the</a:t>
            </a:r>
            <a:r>
              <a:rPr lang="nl-BE" sz="1000" i="1" dirty="0"/>
              <a:t> </a:t>
            </a:r>
            <a:r>
              <a:rPr lang="nl-BE" sz="1000" i="1" dirty="0" err="1"/>
              <a:t>biobank</a:t>
            </a:r>
            <a:r>
              <a:rPr lang="nl-BE" sz="1000" i="1" dirty="0"/>
              <a:t> </a:t>
            </a:r>
            <a:r>
              <a:rPr lang="nl-BE" sz="1000" i="1" dirty="0" err="1"/>
              <a:t>legislation</a:t>
            </a:r>
            <a:r>
              <a:rPr lang="nl-BE" sz="1000" i="1" dirty="0"/>
              <a:t> non-</a:t>
            </a:r>
            <a:r>
              <a:rPr lang="nl-BE" sz="1000" i="1" dirty="0" err="1"/>
              <a:t>applicable</a:t>
            </a:r>
            <a:r>
              <a:rPr lang="en-US" sz="1000" i="1" dirty="0"/>
              <a:t>.</a:t>
            </a:r>
          </a:p>
        </p:txBody>
      </p:sp>
      <p:sp>
        <p:nvSpPr>
          <p:cNvPr id="2" name="Pijl-omlaag 82">
            <a:extLst>
              <a:ext uri="{FF2B5EF4-FFF2-40B4-BE49-F238E27FC236}">
                <a16:creationId xmlns:a16="http://schemas.microsoft.com/office/drawing/2014/main" id="{AB0D0EFB-D47A-9FDB-7577-CD7387C6B5F3}"/>
              </a:ext>
            </a:extLst>
          </p:cNvPr>
          <p:cNvSpPr/>
          <p:nvPr/>
        </p:nvSpPr>
        <p:spPr>
          <a:xfrm rot="16200000">
            <a:off x="5610626" y="5915257"/>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Tekstvak 2">
            <a:extLst>
              <a:ext uri="{FF2B5EF4-FFF2-40B4-BE49-F238E27FC236}">
                <a16:creationId xmlns:a16="http://schemas.microsoft.com/office/drawing/2014/main" id="{F5CDC743-D81E-3530-C383-BEDBD39AB25B}"/>
              </a:ext>
            </a:extLst>
          </p:cNvPr>
          <p:cNvSpPr txBox="1"/>
          <p:nvPr/>
        </p:nvSpPr>
        <p:spPr>
          <a:xfrm>
            <a:off x="549769" y="10297417"/>
            <a:ext cx="3543055" cy="646331"/>
          </a:xfrm>
          <a:prstGeom prst="rect">
            <a:avLst/>
          </a:prstGeom>
          <a:noFill/>
          <a:ln>
            <a:solidFill>
              <a:srgbClr val="C00000"/>
            </a:solidFill>
          </a:ln>
        </p:spPr>
        <p:txBody>
          <a:bodyPr wrap="square" rtlCol="0">
            <a:spAutoFit/>
          </a:bodyPr>
          <a:lstStyle/>
          <a:p>
            <a:r>
              <a:rPr lang="nl-BE" dirty="0" err="1">
                <a:solidFill>
                  <a:srgbClr val="C00000"/>
                </a:solidFill>
              </a:rPr>
              <a:t>Clinical</a:t>
            </a:r>
            <a:r>
              <a:rPr lang="nl-BE" dirty="0">
                <a:solidFill>
                  <a:srgbClr val="C00000"/>
                </a:solidFill>
              </a:rPr>
              <a:t> </a:t>
            </a:r>
            <a:r>
              <a:rPr lang="nl-BE" dirty="0" err="1">
                <a:solidFill>
                  <a:srgbClr val="C00000"/>
                </a:solidFill>
              </a:rPr>
              <a:t>Investigation</a:t>
            </a:r>
            <a:r>
              <a:rPr lang="nl-BE" dirty="0">
                <a:solidFill>
                  <a:srgbClr val="C00000"/>
                </a:solidFill>
              </a:rPr>
              <a:t> </a:t>
            </a:r>
            <a:r>
              <a:rPr lang="nl-BE" dirty="0" err="1">
                <a:solidFill>
                  <a:srgbClr val="C00000"/>
                </a:solidFill>
              </a:rPr>
              <a:t>under</a:t>
            </a:r>
            <a:r>
              <a:rPr lang="nl-BE" dirty="0">
                <a:solidFill>
                  <a:srgbClr val="C00000"/>
                </a:solidFill>
              </a:rPr>
              <a:t> MDR or</a:t>
            </a:r>
          </a:p>
          <a:p>
            <a:r>
              <a:rPr lang="nl-BE" dirty="0">
                <a:solidFill>
                  <a:srgbClr val="C00000"/>
                </a:solidFill>
              </a:rPr>
              <a:t>Performance </a:t>
            </a:r>
            <a:r>
              <a:rPr lang="nl-BE" dirty="0" err="1">
                <a:solidFill>
                  <a:srgbClr val="C00000"/>
                </a:solidFill>
              </a:rPr>
              <a:t>Study</a:t>
            </a:r>
            <a:r>
              <a:rPr lang="nl-BE" dirty="0">
                <a:solidFill>
                  <a:srgbClr val="C00000"/>
                </a:solidFill>
              </a:rPr>
              <a:t> </a:t>
            </a:r>
            <a:r>
              <a:rPr lang="nl-BE" dirty="0" err="1">
                <a:solidFill>
                  <a:srgbClr val="C00000"/>
                </a:solidFill>
              </a:rPr>
              <a:t>under</a:t>
            </a:r>
            <a:r>
              <a:rPr lang="nl-BE" dirty="0">
                <a:solidFill>
                  <a:srgbClr val="C00000"/>
                </a:solidFill>
              </a:rPr>
              <a:t> IVDR?</a:t>
            </a:r>
          </a:p>
        </p:txBody>
      </p:sp>
      <p:sp>
        <p:nvSpPr>
          <p:cNvPr id="16" name="Pijl-omlaag 7">
            <a:extLst>
              <a:ext uri="{FF2B5EF4-FFF2-40B4-BE49-F238E27FC236}">
                <a16:creationId xmlns:a16="http://schemas.microsoft.com/office/drawing/2014/main" id="{ABC394CD-BE9F-AA71-D24A-CBEB8C418E7A}"/>
              </a:ext>
            </a:extLst>
          </p:cNvPr>
          <p:cNvSpPr/>
          <p:nvPr/>
        </p:nvSpPr>
        <p:spPr>
          <a:xfrm>
            <a:off x="2238511" y="11041234"/>
            <a:ext cx="266700" cy="695325"/>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Tekstvak 16">
            <a:extLst>
              <a:ext uri="{FF2B5EF4-FFF2-40B4-BE49-F238E27FC236}">
                <a16:creationId xmlns:a16="http://schemas.microsoft.com/office/drawing/2014/main" id="{ED51CF00-C3ED-99C4-BB9D-59C427027825}"/>
              </a:ext>
            </a:extLst>
          </p:cNvPr>
          <p:cNvSpPr txBox="1"/>
          <p:nvPr/>
        </p:nvSpPr>
        <p:spPr>
          <a:xfrm>
            <a:off x="2505211" y="11097014"/>
            <a:ext cx="485518" cy="369332"/>
          </a:xfrm>
          <a:prstGeom prst="rect">
            <a:avLst/>
          </a:prstGeom>
          <a:noFill/>
        </p:spPr>
        <p:txBody>
          <a:bodyPr wrap="none" rtlCol="0">
            <a:spAutoFit/>
          </a:bodyPr>
          <a:lstStyle/>
          <a:p>
            <a:r>
              <a:rPr lang="nl-BE" dirty="0"/>
              <a:t>Yes</a:t>
            </a:r>
          </a:p>
        </p:txBody>
      </p:sp>
      <p:sp>
        <p:nvSpPr>
          <p:cNvPr id="44" name="Tekstvak 43">
            <a:extLst>
              <a:ext uri="{FF2B5EF4-FFF2-40B4-BE49-F238E27FC236}">
                <a16:creationId xmlns:a16="http://schemas.microsoft.com/office/drawing/2014/main" id="{F863B634-3EC6-35B1-CC64-62A84EFA7A63}"/>
              </a:ext>
            </a:extLst>
          </p:cNvPr>
          <p:cNvSpPr txBox="1"/>
          <p:nvPr/>
        </p:nvSpPr>
        <p:spPr>
          <a:xfrm>
            <a:off x="1457492" y="11826081"/>
            <a:ext cx="3817869" cy="1477328"/>
          </a:xfrm>
          <a:prstGeom prst="rect">
            <a:avLst/>
          </a:prstGeom>
          <a:noFill/>
          <a:ln>
            <a:solidFill>
              <a:srgbClr val="C00000"/>
            </a:solidFill>
          </a:ln>
        </p:spPr>
        <p:txBody>
          <a:bodyPr wrap="square" rtlCol="0">
            <a:spAutoFit/>
          </a:bodyPr>
          <a:lstStyle/>
          <a:p>
            <a:r>
              <a:rPr lang="nl-BE" dirty="0">
                <a:solidFill>
                  <a:srgbClr val="C00000"/>
                </a:solidFill>
              </a:rPr>
              <a:t>Is </a:t>
            </a:r>
            <a:r>
              <a:rPr lang="nl-BE" dirty="0" err="1">
                <a:solidFill>
                  <a:srgbClr val="C00000"/>
                </a:solidFill>
              </a:rPr>
              <a:t>the</a:t>
            </a:r>
            <a:r>
              <a:rPr lang="nl-BE" dirty="0">
                <a:solidFill>
                  <a:srgbClr val="C00000"/>
                </a:solidFill>
              </a:rPr>
              <a:t> </a:t>
            </a:r>
            <a:r>
              <a:rPr lang="nl-BE" dirty="0" err="1">
                <a:solidFill>
                  <a:srgbClr val="C00000"/>
                </a:solidFill>
              </a:rPr>
              <a:t>study</a:t>
            </a:r>
            <a:r>
              <a:rPr lang="nl-BE" dirty="0">
                <a:solidFill>
                  <a:srgbClr val="C00000"/>
                </a:solidFill>
              </a:rPr>
              <a:t> a </a:t>
            </a:r>
            <a:r>
              <a:rPr lang="nl-BE" dirty="0" err="1">
                <a:solidFill>
                  <a:srgbClr val="C00000"/>
                </a:solidFill>
              </a:rPr>
              <a:t>combination</a:t>
            </a:r>
            <a:r>
              <a:rPr lang="nl-BE" dirty="0">
                <a:solidFill>
                  <a:srgbClr val="C00000"/>
                </a:solidFill>
              </a:rPr>
              <a:t> trial </a:t>
            </a:r>
            <a:r>
              <a:rPr lang="nl-BE" dirty="0" err="1">
                <a:solidFill>
                  <a:srgbClr val="C00000"/>
                </a:solidFill>
              </a:rPr>
              <a:t>where</a:t>
            </a:r>
            <a:r>
              <a:rPr lang="nl-BE" dirty="0">
                <a:solidFill>
                  <a:srgbClr val="C00000"/>
                </a:solidFill>
              </a:rPr>
              <a:t> </a:t>
            </a:r>
            <a:r>
              <a:rPr lang="nl-BE" dirty="0" err="1">
                <a:solidFill>
                  <a:srgbClr val="C00000"/>
                </a:solidFill>
              </a:rPr>
              <a:t>the</a:t>
            </a:r>
            <a:r>
              <a:rPr lang="nl-BE" dirty="0">
                <a:solidFill>
                  <a:srgbClr val="C00000"/>
                </a:solidFill>
              </a:rPr>
              <a:t> </a:t>
            </a:r>
            <a:r>
              <a:rPr lang="nl-BE" dirty="0" err="1">
                <a:solidFill>
                  <a:srgbClr val="C00000"/>
                </a:solidFill>
              </a:rPr>
              <a:t>diagnostic</a:t>
            </a:r>
            <a:r>
              <a:rPr lang="nl-BE" dirty="0">
                <a:solidFill>
                  <a:srgbClr val="C00000"/>
                </a:solidFill>
              </a:rPr>
              <a:t> part is </a:t>
            </a:r>
            <a:r>
              <a:rPr lang="nl-BE" dirty="0" err="1">
                <a:solidFill>
                  <a:srgbClr val="C00000"/>
                </a:solidFill>
              </a:rPr>
              <a:t>submitted</a:t>
            </a:r>
            <a:r>
              <a:rPr lang="nl-BE" dirty="0">
                <a:solidFill>
                  <a:srgbClr val="C00000"/>
                </a:solidFill>
              </a:rPr>
              <a:t> </a:t>
            </a:r>
            <a:r>
              <a:rPr lang="nl-BE" dirty="0" err="1">
                <a:solidFill>
                  <a:srgbClr val="C00000"/>
                </a:solidFill>
              </a:rPr>
              <a:t>under</a:t>
            </a:r>
            <a:r>
              <a:rPr lang="nl-BE" dirty="0">
                <a:solidFill>
                  <a:srgbClr val="C00000"/>
                </a:solidFill>
              </a:rPr>
              <a:t> MDR/IVDR, but </a:t>
            </a:r>
            <a:r>
              <a:rPr lang="nl-BE" dirty="0" err="1">
                <a:solidFill>
                  <a:srgbClr val="C00000"/>
                </a:solidFill>
              </a:rPr>
              <a:t>the</a:t>
            </a:r>
            <a:r>
              <a:rPr lang="nl-BE" dirty="0">
                <a:solidFill>
                  <a:srgbClr val="C00000"/>
                </a:solidFill>
              </a:rPr>
              <a:t> </a:t>
            </a:r>
            <a:r>
              <a:rPr lang="nl-BE" dirty="0" err="1">
                <a:solidFill>
                  <a:srgbClr val="C00000"/>
                </a:solidFill>
              </a:rPr>
              <a:t>study</a:t>
            </a:r>
            <a:r>
              <a:rPr lang="nl-BE" dirty="0">
                <a:solidFill>
                  <a:srgbClr val="C00000"/>
                </a:solidFill>
              </a:rPr>
              <a:t> </a:t>
            </a:r>
            <a:r>
              <a:rPr lang="nl-BE" dirty="0" err="1">
                <a:solidFill>
                  <a:srgbClr val="C00000"/>
                </a:solidFill>
              </a:rPr>
              <a:t>under</a:t>
            </a:r>
            <a:r>
              <a:rPr lang="nl-BE" dirty="0">
                <a:solidFill>
                  <a:srgbClr val="C00000"/>
                </a:solidFill>
              </a:rPr>
              <a:t> CTR and </a:t>
            </a:r>
            <a:r>
              <a:rPr lang="nl-BE" dirty="0" err="1">
                <a:solidFill>
                  <a:srgbClr val="C00000"/>
                </a:solidFill>
              </a:rPr>
              <a:t>with</a:t>
            </a:r>
            <a:r>
              <a:rPr lang="nl-BE" dirty="0">
                <a:solidFill>
                  <a:srgbClr val="C00000"/>
                </a:solidFill>
              </a:rPr>
              <a:t> a </a:t>
            </a:r>
            <a:r>
              <a:rPr lang="nl-BE" dirty="0" err="1">
                <a:solidFill>
                  <a:srgbClr val="C00000"/>
                </a:solidFill>
              </a:rPr>
              <a:t>detailed</a:t>
            </a:r>
            <a:r>
              <a:rPr lang="nl-BE" dirty="0">
                <a:solidFill>
                  <a:srgbClr val="C00000"/>
                </a:solidFill>
              </a:rPr>
              <a:t> </a:t>
            </a:r>
            <a:r>
              <a:rPr lang="nl-BE" dirty="0" err="1">
                <a:solidFill>
                  <a:srgbClr val="C00000"/>
                </a:solidFill>
              </a:rPr>
              <a:t>description</a:t>
            </a:r>
            <a:r>
              <a:rPr lang="nl-BE" dirty="0">
                <a:solidFill>
                  <a:srgbClr val="C00000"/>
                </a:solidFill>
              </a:rPr>
              <a:t> on </a:t>
            </a:r>
            <a:r>
              <a:rPr lang="nl-BE" dirty="0" err="1">
                <a:solidFill>
                  <a:srgbClr val="C00000"/>
                </a:solidFill>
              </a:rPr>
              <a:t>the</a:t>
            </a:r>
            <a:r>
              <a:rPr lang="nl-BE" dirty="0">
                <a:solidFill>
                  <a:srgbClr val="C00000"/>
                </a:solidFill>
              </a:rPr>
              <a:t> </a:t>
            </a:r>
            <a:r>
              <a:rPr lang="nl-BE" dirty="0" err="1">
                <a:solidFill>
                  <a:srgbClr val="C00000"/>
                </a:solidFill>
              </a:rPr>
              <a:t>diagnostic</a:t>
            </a:r>
            <a:r>
              <a:rPr lang="nl-BE" dirty="0">
                <a:solidFill>
                  <a:srgbClr val="C00000"/>
                </a:solidFill>
              </a:rPr>
              <a:t> part in </a:t>
            </a:r>
            <a:r>
              <a:rPr lang="nl-BE" dirty="0" err="1">
                <a:solidFill>
                  <a:srgbClr val="C00000"/>
                </a:solidFill>
              </a:rPr>
              <a:t>the</a:t>
            </a:r>
            <a:r>
              <a:rPr lang="nl-BE" dirty="0">
                <a:solidFill>
                  <a:srgbClr val="C00000"/>
                </a:solidFill>
              </a:rPr>
              <a:t> CTR </a:t>
            </a:r>
            <a:r>
              <a:rPr lang="nl-BE" dirty="0" err="1">
                <a:solidFill>
                  <a:srgbClr val="C00000"/>
                </a:solidFill>
              </a:rPr>
              <a:t>submission</a:t>
            </a:r>
            <a:r>
              <a:rPr lang="nl-BE" dirty="0">
                <a:solidFill>
                  <a:srgbClr val="C00000"/>
                </a:solidFill>
              </a:rPr>
              <a:t>?</a:t>
            </a:r>
          </a:p>
        </p:txBody>
      </p:sp>
      <p:sp>
        <p:nvSpPr>
          <p:cNvPr id="45" name="Pijl-omlaag 12">
            <a:extLst>
              <a:ext uri="{FF2B5EF4-FFF2-40B4-BE49-F238E27FC236}">
                <a16:creationId xmlns:a16="http://schemas.microsoft.com/office/drawing/2014/main" id="{349311F8-EC0A-0C10-5C03-52B6B55989AF}"/>
              </a:ext>
            </a:extLst>
          </p:cNvPr>
          <p:cNvSpPr/>
          <p:nvPr/>
        </p:nvSpPr>
        <p:spPr>
          <a:xfrm>
            <a:off x="2242056" y="13492898"/>
            <a:ext cx="266700"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8" name="Tekstvak 47">
            <a:extLst>
              <a:ext uri="{FF2B5EF4-FFF2-40B4-BE49-F238E27FC236}">
                <a16:creationId xmlns:a16="http://schemas.microsoft.com/office/drawing/2014/main" id="{03C7709B-50ED-9F3B-0137-DBA56B312F03}"/>
              </a:ext>
            </a:extLst>
          </p:cNvPr>
          <p:cNvSpPr txBox="1"/>
          <p:nvPr/>
        </p:nvSpPr>
        <p:spPr>
          <a:xfrm>
            <a:off x="2508756" y="13486354"/>
            <a:ext cx="455574" cy="369332"/>
          </a:xfrm>
          <a:prstGeom prst="rect">
            <a:avLst/>
          </a:prstGeom>
          <a:noFill/>
        </p:spPr>
        <p:txBody>
          <a:bodyPr wrap="none" rtlCol="0">
            <a:spAutoFit/>
          </a:bodyPr>
          <a:lstStyle/>
          <a:p>
            <a:r>
              <a:rPr lang="nl-BE" dirty="0"/>
              <a:t>No</a:t>
            </a:r>
          </a:p>
        </p:txBody>
      </p:sp>
      <p:sp>
        <p:nvSpPr>
          <p:cNvPr id="58" name="Tekstvak 57">
            <a:extLst>
              <a:ext uri="{FF2B5EF4-FFF2-40B4-BE49-F238E27FC236}">
                <a16:creationId xmlns:a16="http://schemas.microsoft.com/office/drawing/2014/main" id="{977FFFA2-A49C-F540-FE08-612B64DE0A91}"/>
              </a:ext>
            </a:extLst>
          </p:cNvPr>
          <p:cNvSpPr txBox="1"/>
          <p:nvPr/>
        </p:nvSpPr>
        <p:spPr>
          <a:xfrm>
            <a:off x="1468196" y="14228663"/>
            <a:ext cx="3741670" cy="923330"/>
          </a:xfrm>
          <a:prstGeom prst="rect">
            <a:avLst/>
          </a:prstGeom>
          <a:solidFill>
            <a:schemeClr val="accent3">
              <a:lumMod val="40000"/>
              <a:lumOff val="60000"/>
            </a:schemeClr>
          </a:solidFill>
        </p:spPr>
        <p:txBody>
          <a:bodyPr wrap="square" rtlCol="0">
            <a:spAutoFit/>
          </a:bodyPr>
          <a:lstStyle/>
          <a:p>
            <a:r>
              <a:rPr lang="nl-BE" dirty="0">
                <a:solidFill>
                  <a:srgbClr val="C00000"/>
                </a:solidFill>
              </a:rPr>
              <a:t>Study </a:t>
            </a:r>
            <a:r>
              <a:rPr lang="nl-BE" dirty="0" err="1">
                <a:solidFill>
                  <a:srgbClr val="C00000"/>
                </a:solidFill>
              </a:rPr>
              <a:t>under</a:t>
            </a:r>
            <a:r>
              <a:rPr lang="nl-BE" dirty="0">
                <a:solidFill>
                  <a:srgbClr val="C00000"/>
                </a:solidFill>
              </a:rPr>
              <a:t> biobank </a:t>
            </a:r>
            <a:r>
              <a:rPr lang="nl-BE" dirty="0" err="1">
                <a:solidFill>
                  <a:srgbClr val="C00000"/>
                </a:solidFill>
              </a:rPr>
              <a:t>legislation</a:t>
            </a:r>
            <a:r>
              <a:rPr lang="nl-BE" dirty="0">
                <a:solidFill>
                  <a:srgbClr val="C00000"/>
                </a:solidFill>
              </a:rPr>
              <a:t> =&gt; </a:t>
            </a:r>
            <a:r>
              <a:rPr lang="nl-BE" dirty="0" err="1">
                <a:solidFill>
                  <a:srgbClr val="C00000"/>
                </a:solidFill>
              </a:rPr>
              <a:t>the</a:t>
            </a:r>
            <a:r>
              <a:rPr lang="nl-BE" dirty="0">
                <a:solidFill>
                  <a:srgbClr val="C00000"/>
                </a:solidFill>
              </a:rPr>
              <a:t> </a:t>
            </a:r>
            <a:r>
              <a:rPr lang="nl-BE" dirty="0" err="1">
                <a:solidFill>
                  <a:srgbClr val="C00000"/>
                </a:solidFill>
              </a:rPr>
              <a:t>registration</a:t>
            </a:r>
            <a:r>
              <a:rPr lang="nl-BE" dirty="0">
                <a:solidFill>
                  <a:srgbClr val="C00000"/>
                </a:solidFill>
              </a:rPr>
              <a:t> of </a:t>
            </a:r>
            <a:r>
              <a:rPr lang="nl-BE" dirty="0" err="1">
                <a:solidFill>
                  <a:srgbClr val="C00000"/>
                </a:solidFill>
              </a:rPr>
              <a:t>the</a:t>
            </a:r>
            <a:r>
              <a:rPr lang="nl-BE" dirty="0">
                <a:solidFill>
                  <a:srgbClr val="C00000"/>
                </a:solidFill>
              </a:rPr>
              <a:t> samples in a </a:t>
            </a:r>
            <a:r>
              <a:rPr lang="nl-BE" dirty="0" err="1">
                <a:solidFill>
                  <a:srgbClr val="C00000"/>
                </a:solidFill>
              </a:rPr>
              <a:t>Belgian</a:t>
            </a:r>
            <a:r>
              <a:rPr lang="nl-BE" dirty="0">
                <a:solidFill>
                  <a:srgbClr val="C00000"/>
                </a:solidFill>
              </a:rPr>
              <a:t> biobank is </a:t>
            </a:r>
            <a:r>
              <a:rPr lang="nl-BE" dirty="0" err="1">
                <a:solidFill>
                  <a:srgbClr val="C00000"/>
                </a:solidFill>
              </a:rPr>
              <a:t>required</a:t>
            </a:r>
            <a:endParaRPr lang="nl-BE" dirty="0">
              <a:solidFill>
                <a:srgbClr val="C00000"/>
              </a:solidFill>
            </a:endParaRPr>
          </a:p>
        </p:txBody>
      </p:sp>
      <p:sp>
        <p:nvSpPr>
          <p:cNvPr id="90" name="Pijl: gekromd links 89">
            <a:extLst>
              <a:ext uri="{FF2B5EF4-FFF2-40B4-BE49-F238E27FC236}">
                <a16:creationId xmlns:a16="http://schemas.microsoft.com/office/drawing/2014/main" id="{87EC9E10-1C0E-950C-8F68-8FCDDEEBC69A}"/>
              </a:ext>
            </a:extLst>
          </p:cNvPr>
          <p:cNvSpPr/>
          <p:nvPr/>
        </p:nvSpPr>
        <p:spPr>
          <a:xfrm rot="10800000" flipH="1">
            <a:off x="5456292" y="6621981"/>
            <a:ext cx="724251" cy="6071011"/>
          </a:xfrm>
          <a:prstGeom prst="curvedLeftArrow">
            <a:avLst>
              <a:gd name="adj1" fmla="val 48127"/>
              <a:gd name="adj2" fmla="val 81422"/>
              <a:gd name="adj3" fmla="val 27842"/>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91" name="Tekstvak 90">
            <a:extLst>
              <a:ext uri="{FF2B5EF4-FFF2-40B4-BE49-F238E27FC236}">
                <a16:creationId xmlns:a16="http://schemas.microsoft.com/office/drawing/2014/main" id="{98EE2848-50A6-88B4-61CD-47A90588D08D}"/>
              </a:ext>
            </a:extLst>
          </p:cNvPr>
          <p:cNvSpPr txBox="1"/>
          <p:nvPr/>
        </p:nvSpPr>
        <p:spPr>
          <a:xfrm>
            <a:off x="6240356" y="9529322"/>
            <a:ext cx="485518" cy="369332"/>
          </a:xfrm>
          <a:prstGeom prst="rect">
            <a:avLst/>
          </a:prstGeom>
          <a:noFill/>
        </p:spPr>
        <p:txBody>
          <a:bodyPr wrap="none" rtlCol="0">
            <a:spAutoFit/>
          </a:bodyPr>
          <a:lstStyle/>
          <a:p>
            <a:r>
              <a:rPr lang="nl-BE" dirty="0"/>
              <a:t>Yes</a:t>
            </a:r>
          </a:p>
        </p:txBody>
      </p:sp>
      <p:sp>
        <p:nvSpPr>
          <p:cNvPr id="93" name="Pijl-omlaag 6">
            <a:extLst>
              <a:ext uri="{FF2B5EF4-FFF2-40B4-BE49-F238E27FC236}">
                <a16:creationId xmlns:a16="http://schemas.microsoft.com/office/drawing/2014/main" id="{1A739514-A80E-85E7-CB02-8B0A32A600EC}"/>
              </a:ext>
            </a:extLst>
          </p:cNvPr>
          <p:cNvSpPr/>
          <p:nvPr/>
        </p:nvSpPr>
        <p:spPr>
          <a:xfrm>
            <a:off x="963651" y="11057732"/>
            <a:ext cx="277098" cy="5467362"/>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94" name="Tekstvak 93">
            <a:extLst>
              <a:ext uri="{FF2B5EF4-FFF2-40B4-BE49-F238E27FC236}">
                <a16:creationId xmlns:a16="http://schemas.microsoft.com/office/drawing/2014/main" id="{0CC8CEEE-B41E-8464-03CA-26A33D8343C7}"/>
              </a:ext>
            </a:extLst>
          </p:cNvPr>
          <p:cNvSpPr txBox="1"/>
          <p:nvPr/>
        </p:nvSpPr>
        <p:spPr>
          <a:xfrm>
            <a:off x="546484" y="14521005"/>
            <a:ext cx="455574" cy="369332"/>
          </a:xfrm>
          <a:prstGeom prst="rect">
            <a:avLst/>
          </a:prstGeom>
          <a:noFill/>
        </p:spPr>
        <p:txBody>
          <a:bodyPr wrap="none" rtlCol="0">
            <a:spAutoFit/>
          </a:bodyPr>
          <a:lstStyle/>
          <a:p>
            <a:r>
              <a:rPr lang="nl-BE" dirty="0"/>
              <a:t>No</a:t>
            </a:r>
          </a:p>
        </p:txBody>
      </p:sp>
      <p:sp>
        <p:nvSpPr>
          <p:cNvPr id="113" name="Pijl-omlaag 12">
            <a:extLst>
              <a:ext uri="{FF2B5EF4-FFF2-40B4-BE49-F238E27FC236}">
                <a16:creationId xmlns:a16="http://schemas.microsoft.com/office/drawing/2014/main" id="{979F864F-2081-A5CE-D1C9-0EDDCF73D984}"/>
              </a:ext>
            </a:extLst>
          </p:cNvPr>
          <p:cNvSpPr/>
          <p:nvPr/>
        </p:nvSpPr>
        <p:spPr>
          <a:xfrm>
            <a:off x="2238511" y="15329155"/>
            <a:ext cx="277098" cy="1195939"/>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4" name="Pijl-omlaag 12">
            <a:extLst>
              <a:ext uri="{FF2B5EF4-FFF2-40B4-BE49-F238E27FC236}">
                <a16:creationId xmlns:a16="http://schemas.microsoft.com/office/drawing/2014/main" id="{F3329CF3-665E-EAD9-B490-68660BFAEC37}"/>
              </a:ext>
            </a:extLst>
          </p:cNvPr>
          <p:cNvSpPr/>
          <p:nvPr/>
        </p:nvSpPr>
        <p:spPr>
          <a:xfrm>
            <a:off x="2291316" y="21015715"/>
            <a:ext cx="200170" cy="365656"/>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15" name="Tekstvak 114">
            <a:extLst>
              <a:ext uri="{FF2B5EF4-FFF2-40B4-BE49-F238E27FC236}">
                <a16:creationId xmlns:a16="http://schemas.microsoft.com/office/drawing/2014/main" id="{C8B867D3-5BF6-F23A-3D27-CDF2747AAFF3}"/>
              </a:ext>
            </a:extLst>
          </p:cNvPr>
          <p:cNvSpPr txBox="1"/>
          <p:nvPr/>
        </p:nvSpPr>
        <p:spPr>
          <a:xfrm>
            <a:off x="1778252" y="21413283"/>
            <a:ext cx="2314572" cy="830997"/>
          </a:xfrm>
          <a:prstGeom prst="rect">
            <a:avLst/>
          </a:prstGeom>
          <a:noFill/>
          <a:ln>
            <a:solidFill>
              <a:srgbClr val="C00000"/>
            </a:solidFill>
          </a:ln>
        </p:spPr>
        <p:txBody>
          <a:bodyPr wrap="square" rtlCol="0">
            <a:spAutoFit/>
          </a:bodyPr>
          <a:lstStyle/>
          <a:p>
            <a:r>
              <a:rPr lang="en-US" sz="1600" dirty="0">
                <a:solidFill>
                  <a:srgbClr val="C00000"/>
                </a:solidFill>
              </a:rPr>
              <a:t>Is consent for such use included in the ICF of the primary study?</a:t>
            </a:r>
          </a:p>
        </p:txBody>
      </p:sp>
      <p:sp>
        <p:nvSpPr>
          <p:cNvPr id="116" name="Tekstvak 115">
            <a:extLst>
              <a:ext uri="{FF2B5EF4-FFF2-40B4-BE49-F238E27FC236}">
                <a16:creationId xmlns:a16="http://schemas.microsoft.com/office/drawing/2014/main" id="{EE244914-B38B-BBB8-C12A-249B52AA255A}"/>
              </a:ext>
            </a:extLst>
          </p:cNvPr>
          <p:cNvSpPr txBox="1"/>
          <p:nvPr/>
        </p:nvSpPr>
        <p:spPr>
          <a:xfrm>
            <a:off x="2477537" y="20953081"/>
            <a:ext cx="485518" cy="369332"/>
          </a:xfrm>
          <a:prstGeom prst="rect">
            <a:avLst/>
          </a:prstGeom>
          <a:noFill/>
        </p:spPr>
        <p:txBody>
          <a:bodyPr wrap="none" rtlCol="0">
            <a:spAutoFit/>
          </a:bodyPr>
          <a:lstStyle/>
          <a:p>
            <a:r>
              <a:rPr lang="nl-BE" dirty="0"/>
              <a:t>Yes</a:t>
            </a:r>
          </a:p>
        </p:txBody>
      </p:sp>
      <p:sp>
        <p:nvSpPr>
          <p:cNvPr id="118" name="Tekstvak 117">
            <a:extLst>
              <a:ext uri="{FF2B5EF4-FFF2-40B4-BE49-F238E27FC236}">
                <a16:creationId xmlns:a16="http://schemas.microsoft.com/office/drawing/2014/main" id="{8624343E-2960-4017-8795-C693E7671A06}"/>
              </a:ext>
            </a:extLst>
          </p:cNvPr>
          <p:cNvSpPr txBox="1"/>
          <p:nvPr/>
        </p:nvSpPr>
        <p:spPr>
          <a:xfrm>
            <a:off x="4157833" y="22736820"/>
            <a:ext cx="455574" cy="369332"/>
          </a:xfrm>
          <a:prstGeom prst="rect">
            <a:avLst/>
          </a:prstGeom>
          <a:noFill/>
        </p:spPr>
        <p:txBody>
          <a:bodyPr wrap="none" rtlCol="0">
            <a:spAutoFit/>
          </a:bodyPr>
          <a:lstStyle/>
          <a:p>
            <a:r>
              <a:rPr lang="nl-BE" dirty="0"/>
              <a:t>No</a:t>
            </a:r>
          </a:p>
        </p:txBody>
      </p:sp>
      <p:sp>
        <p:nvSpPr>
          <p:cNvPr id="119" name="Tekstvak 118">
            <a:extLst>
              <a:ext uri="{FF2B5EF4-FFF2-40B4-BE49-F238E27FC236}">
                <a16:creationId xmlns:a16="http://schemas.microsoft.com/office/drawing/2014/main" id="{91ECCAC4-F02D-518D-A4A6-35BD81B0188A}"/>
              </a:ext>
            </a:extLst>
          </p:cNvPr>
          <p:cNvSpPr txBox="1"/>
          <p:nvPr/>
        </p:nvSpPr>
        <p:spPr>
          <a:xfrm>
            <a:off x="4943080" y="22771227"/>
            <a:ext cx="1906300" cy="830997"/>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Study</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biobank</a:t>
            </a:r>
            <a:r>
              <a:rPr lang="nl-BE" sz="1200" dirty="0">
                <a:solidFill>
                  <a:srgbClr val="C00000"/>
                </a:solidFill>
              </a:rPr>
              <a:t> </a:t>
            </a:r>
            <a:r>
              <a:rPr lang="nl-BE" sz="1200" dirty="0" err="1">
                <a:solidFill>
                  <a:srgbClr val="C00000"/>
                </a:solidFill>
              </a:rPr>
              <a:t>legislation</a:t>
            </a:r>
            <a:r>
              <a:rPr lang="nl-BE" sz="1200" dirty="0">
                <a:solidFill>
                  <a:srgbClr val="C00000"/>
                </a:solidFill>
              </a:rPr>
              <a:t>. Samples </a:t>
            </a:r>
            <a:r>
              <a:rPr lang="nl-BE" sz="1200" dirty="0" err="1">
                <a:solidFill>
                  <a:srgbClr val="C00000"/>
                </a:solidFill>
              </a:rPr>
              <a:t>require</a:t>
            </a:r>
            <a:r>
              <a:rPr lang="nl-BE" sz="1200" dirty="0">
                <a:solidFill>
                  <a:srgbClr val="C00000"/>
                </a:solidFill>
              </a:rPr>
              <a:t> </a:t>
            </a:r>
            <a:r>
              <a:rPr lang="nl-BE" sz="1200" dirty="0" err="1">
                <a:solidFill>
                  <a:srgbClr val="C00000"/>
                </a:solidFill>
              </a:rPr>
              <a:t>registration</a:t>
            </a:r>
            <a:r>
              <a:rPr lang="nl-BE" sz="1200" dirty="0">
                <a:solidFill>
                  <a:srgbClr val="C00000"/>
                </a:solidFill>
              </a:rPr>
              <a:t> in a </a:t>
            </a:r>
            <a:r>
              <a:rPr lang="nl-BE" sz="1200" dirty="0" err="1">
                <a:solidFill>
                  <a:srgbClr val="C00000"/>
                </a:solidFill>
              </a:rPr>
              <a:t>Belgian</a:t>
            </a:r>
            <a:r>
              <a:rPr lang="nl-BE" sz="1200" dirty="0">
                <a:solidFill>
                  <a:srgbClr val="C00000"/>
                </a:solidFill>
              </a:rPr>
              <a:t> biobank. </a:t>
            </a:r>
          </a:p>
        </p:txBody>
      </p:sp>
      <p:sp>
        <p:nvSpPr>
          <p:cNvPr id="120" name="Tekstvak 119">
            <a:extLst>
              <a:ext uri="{FF2B5EF4-FFF2-40B4-BE49-F238E27FC236}">
                <a16:creationId xmlns:a16="http://schemas.microsoft.com/office/drawing/2014/main" id="{DD1A4347-52A8-296E-2032-1573BBDD8A7F}"/>
              </a:ext>
            </a:extLst>
          </p:cNvPr>
          <p:cNvSpPr txBox="1"/>
          <p:nvPr/>
        </p:nvSpPr>
        <p:spPr>
          <a:xfrm>
            <a:off x="7724389" y="22561943"/>
            <a:ext cx="2519950" cy="1877437"/>
          </a:xfrm>
          <a:prstGeom prst="rect">
            <a:avLst/>
          </a:prstGeom>
          <a:solidFill>
            <a:schemeClr val="accent6">
              <a:lumMod val="20000"/>
              <a:lumOff val="80000"/>
            </a:schemeClr>
          </a:solidFill>
        </p:spPr>
        <p:txBody>
          <a:bodyPr wrap="square" rtlCol="0">
            <a:spAutoFit/>
          </a:bodyPr>
          <a:lstStyle/>
          <a:p>
            <a:r>
              <a:rPr lang="nl-BE" sz="1000" dirty="0">
                <a:solidFill>
                  <a:srgbClr val="C00000"/>
                </a:solidFill>
              </a:rPr>
              <a:t>EC </a:t>
            </a:r>
            <a:r>
              <a:rPr lang="nl-BE" sz="1000" dirty="0" err="1">
                <a:solidFill>
                  <a:srgbClr val="C00000"/>
                </a:solidFill>
              </a:rPr>
              <a:t>approval</a:t>
            </a:r>
            <a:r>
              <a:rPr lang="nl-BE" sz="1000" dirty="0">
                <a:solidFill>
                  <a:srgbClr val="C00000"/>
                </a:solidFill>
              </a:rPr>
              <a:t> </a:t>
            </a:r>
            <a:r>
              <a:rPr lang="nl-BE" sz="1000" dirty="0" err="1">
                <a:solidFill>
                  <a:srgbClr val="C00000"/>
                </a:solidFill>
              </a:rPr>
              <a:t>required</a:t>
            </a:r>
            <a:r>
              <a:rPr lang="nl-BE" sz="1000" dirty="0">
                <a:solidFill>
                  <a:srgbClr val="C00000"/>
                </a:solidFill>
              </a:rPr>
              <a:t> </a:t>
            </a:r>
            <a:r>
              <a:rPr lang="nl-BE" sz="1000" dirty="0" err="1">
                <a:solidFill>
                  <a:srgbClr val="C00000"/>
                </a:solidFill>
              </a:rPr>
              <a:t>for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purpose</a:t>
            </a:r>
            <a:r>
              <a:rPr lang="nl-BE" sz="1000" dirty="0">
                <a:solidFill>
                  <a:srgbClr val="C00000"/>
                </a:solidFill>
              </a:rPr>
              <a:t> and </a:t>
            </a:r>
            <a:r>
              <a:rPr lang="nl-BE" sz="1000" dirty="0" err="1">
                <a:solidFill>
                  <a:srgbClr val="C00000"/>
                </a:solidFill>
              </a:rPr>
              <a:t>scientific</a:t>
            </a:r>
            <a:r>
              <a:rPr lang="nl-BE" sz="1000" dirty="0">
                <a:solidFill>
                  <a:srgbClr val="C00000"/>
                </a:solidFill>
              </a:rPr>
              <a:t> </a:t>
            </a:r>
            <a:r>
              <a:rPr lang="nl-BE" sz="1000" dirty="0" err="1">
                <a:solidFill>
                  <a:srgbClr val="C00000"/>
                </a:solidFill>
              </a:rPr>
              <a:t>relevance</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secondary</a:t>
            </a:r>
            <a:r>
              <a:rPr lang="nl-BE" sz="1000" dirty="0">
                <a:solidFill>
                  <a:srgbClr val="C00000"/>
                </a:solidFill>
              </a:rPr>
              <a:t> </a:t>
            </a:r>
            <a:r>
              <a:rPr lang="nl-BE" sz="1000" dirty="0" err="1">
                <a:solidFill>
                  <a:srgbClr val="C00000"/>
                </a:solidFill>
              </a:rPr>
              <a:t>use</a:t>
            </a:r>
            <a:r>
              <a:rPr lang="nl-BE" sz="1000" dirty="0">
                <a:solidFill>
                  <a:srgbClr val="C00000"/>
                </a:solidFill>
              </a:rPr>
              <a:t>**</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 + ICF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 </a:t>
            </a:r>
            <a:r>
              <a:rPr lang="nl-BE" sz="1200" dirty="0" err="1">
                <a:solidFill>
                  <a:schemeClr val="tx1">
                    <a:lumMod val="95000"/>
                    <a:lumOff val="5000"/>
                  </a:schemeClr>
                </a:solidFill>
              </a:rPr>
              <a:t>unless</a:t>
            </a:r>
            <a:r>
              <a:rPr lang="nl-BE" sz="1200" dirty="0">
                <a:solidFill>
                  <a:schemeClr val="tx1">
                    <a:lumMod val="95000"/>
                    <a:lumOff val="5000"/>
                  </a:schemeClr>
                </a:solidFill>
              </a:rPr>
              <a:t> </a:t>
            </a:r>
            <a:r>
              <a:rPr lang="nl-BE" sz="1200" dirty="0" err="1">
                <a:solidFill>
                  <a:schemeClr val="tx1">
                    <a:lumMod val="95000"/>
                    <a:lumOff val="5000"/>
                  </a:schemeClr>
                </a:solidFill>
              </a:rPr>
              <a:t>obtaining</a:t>
            </a:r>
            <a:r>
              <a:rPr lang="nl-BE" sz="1200" dirty="0">
                <a:solidFill>
                  <a:schemeClr val="tx1">
                    <a:lumMod val="95000"/>
                    <a:lumOff val="5000"/>
                  </a:schemeClr>
                </a:solidFill>
              </a:rPr>
              <a:t> donor consent </a:t>
            </a:r>
            <a:r>
              <a:rPr lang="nl-BE" sz="1200" dirty="0" err="1">
                <a:solidFill>
                  <a:schemeClr val="tx1">
                    <a:lumMod val="95000"/>
                    <a:lumOff val="5000"/>
                  </a:schemeClr>
                </a:solidFill>
              </a:rPr>
              <a:t>would</a:t>
            </a:r>
            <a:r>
              <a:rPr lang="nl-BE" sz="1200" dirty="0">
                <a:solidFill>
                  <a:schemeClr val="tx1">
                    <a:lumMod val="95000"/>
                    <a:lumOff val="5000"/>
                  </a:schemeClr>
                </a:solidFill>
              </a:rPr>
              <a:t> </a:t>
            </a:r>
            <a:r>
              <a:rPr lang="nl-BE" sz="1200" dirty="0" err="1">
                <a:solidFill>
                  <a:schemeClr val="tx1">
                    <a:lumMod val="95000"/>
                    <a:lumOff val="5000"/>
                  </a:schemeClr>
                </a:solidFill>
              </a:rPr>
              <a:t>be</a:t>
            </a:r>
            <a:r>
              <a:rPr lang="nl-BE" sz="1200" dirty="0">
                <a:solidFill>
                  <a:schemeClr val="tx1">
                    <a:lumMod val="95000"/>
                    <a:lumOff val="5000"/>
                  </a:schemeClr>
                </a:solidFill>
              </a:rPr>
              <a:t> </a:t>
            </a:r>
            <a:r>
              <a:rPr lang="nl-BE" sz="1200" dirty="0" err="1">
                <a:solidFill>
                  <a:schemeClr val="tx1">
                    <a:lumMod val="95000"/>
                    <a:lumOff val="5000"/>
                  </a:schemeClr>
                </a:solidFill>
              </a:rPr>
              <a:t>impossible</a:t>
            </a:r>
            <a:r>
              <a:rPr lang="nl-BE" sz="1200" dirty="0">
                <a:solidFill>
                  <a:schemeClr val="tx1">
                    <a:lumMod val="95000"/>
                    <a:lumOff val="5000"/>
                  </a:schemeClr>
                </a:solidFill>
              </a:rPr>
              <a:t> or </a:t>
            </a:r>
            <a:r>
              <a:rPr lang="nl-BE" sz="1200" dirty="0" err="1">
                <a:solidFill>
                  <a:schemeClr val="tx1">
                    <a:lumMod val="95000"/>
                    <a:lumOff val="5000"/>
                  </a:schemeClr>
                </a:solidFill>
              </a:rPr>
              <a:t>exceptionally</a:t>
            </a:r>
            <a:r>
              <a:rPr lang="nl-BE" sz="1200" dirty="0">
                <a:solidFill>
                  <a:schemeClr val="tx1">
                    <a:lumMod val="95000"/>
                    <a:lumOff val="5000"/>
                  </a:schemeClr>
                </a:solidFill>
              </a:rPr>
              <a:t> </a:t>
            </a:r>
            <a:r>
              <a:rPr lang="nl-BE" sz="1200" dirty="0" err="1">
                <a:solidFill>
                  <a:schemeClr val="tx1">
                    <a:lumMod val="95000"/>
                    <a:lumOff val="5000"/>
                  </a:schemeClr>
                </a:solidFill>
              </a:rPr>
              <a:t>inappropriate</a:t>
            </a:r>
            <a:r>
              <a:rPr lang="nl-BE" sz="1200" dirty="0">
                <a:solidFill>
                  <a:schemeClr val="tx1">
                    <a:lumMod val="95000"/>
                    <a:lumOff val="5000"/>
                  </a:schemeClr>
                </a:solidFill>
              </a:rPr>
              <a:t> in </a:t>
            </a:r>
            <a:r>
              <a:rPr lang="nl-BE" sz="1200" dirty="0" err="1">
                <a:solidFill>
                  <a:schemeClr val="tx1">
                    <a:lumMod val="95000"/>
                    <a:lumOff val="5000"/>
                  </a:schemeClr>
                </a:solidFill>
              </a:rPr>
              <a:t>which</a:t>
            </a:r>
            <a:r>
              <a:rPr lang="nl-BE" sz="1200" dirty="0">
                <a:solidFill>
                  <a:schemeClr val="tx1">
                    <a:lumMod val="95000"/>
                    <a:lumOff val="5000"/>
                  </a:schemeClr>
                </a:solidFill>
              </a:rPr>
              <a:t> case EC </a:t>
            </a:r>
            <a:r>
              <a:rPr lang="nl-BE" sz="1200" dirty="0" err="1">
                <a:solidFill>
                  <a:schemeClr val="tx1">
                    <a:lumMod val="95000"/>
                    <a:lumOff val="5000"/>
                  </a:schemeClr>
                </a:solidFill>
              </a:rPr>
              <a:t>may</a:t>
            </a:r>
            <a:r>
              <a:rPr lang="nl-BE" sz="1200" dirty="0">
                <a:solidFill>
                  <a:schemeClr val="tx1">
                    <a:lumMod val="95000"/>
                    <a:lumOff val="5000"/>
                  </a:schemeClr>
                </a:solidFill>
              </a:rPr>
              <a:t> </a:t>
            </a:r>
            <a:r>
              <a:rPr lang="nl-BE" sz="1200" dirty="0" err="1">
                <a:solidFill>
                  <a:schemeClr val="tx1">
                    <a:lumMod val="95000"/>
                    <a:lumOff val="5000"/>
                  </a:schemeClr>
                </a:solidFill>
              </a:rPr>
              <a:t>give</a:t>
            </a:r>
            <a:r>
              <a:rPr lang="nl-BE" sz="1200" dirty="0">
                <a:solidFill>
                  <a:schemeClr val="tx1">
                    <a:lumMod val="95000"/>
                    <a:lumOff val="5000"/>
                  </a:schemeClr>
                </a:solidFill>
              </a:rPr>
              <a:t> a </a:t>
            </a:r>
            <a:r>
              <a:rPr lang="nl-BE" sz="1200" dirty="0" err="1">
                <a:solidFill>
                  <a:schemeClr val="tx1">
                    <a:lumMod val="95000"/>
                    <a:lumOff val="5000"/>
                  </a:schemeClr>
                </a:solidFill>
              </a:rPr>
              <a:t>waiver</a:t>
            </a:r>
            <a:r>
              <a:rPr lang="nl-BE" sz="1200" dirty="0">
                <a:solidFill>
                  <a:schemeClr val="tx1">
                    <a:lumMod val="95000"/>
                    <a:lumOff val="5000"/>
                  </a:schemeClr>
                </a:solidFill>
              </a:rPr>
              <a:t> </a:t>
            </a:r>
            <a:r>
              <a:rPr lang="nl-BE" sz="1200" dirty="0" err="1">
                <a:solidFill>
                  <a:schemeClr val="tx1">
                    <a:lumMod val="95000"/>
                    <a:lumOff val="5000"/>
                  </a:schemeClr>
                </a:solidFill>
              </a:rPr>
              <a:t>for</a:t>
            </a:r>
            <a:r>
              <a:rPr lang="nl-BE" sz="1200" dirty="0">
                <a:solidFill>
                  <a:schemeClr val="tx1">
                    <a:lumMod val="95000"/>
                    <a:lumOff val="5000"/>
                  </a:schemeClr>
                </a:solidFill>
              </a:rPr>
              <a:t> </a:t>
            </a:r>
            <a:r>
              <a:rPr lang="nl-BE" sz="1200" dirty="0" err="1">
                <a:solidFill>
                  <a:schemeClr val="tx1">
                    <a:lumMod val="95000"/>
                    <a:lumOff val="5000"/>
                  </a:schemeClr>
                </a:solidFill>
              </a:rPr>
              <a:t>obtaining</a:t>
            </a:r>
            <a:r>
              <a:rPr lang="nl-BE" sz="1200" dirty="0">
                <a:solidFill>
                  <a:schemeClr val="tx1">
                    <a:lumMod val="95000"/>
                    <a:lumOff val="5000"/>
                  </a:schemeClr>
                </a:solidFill>
              </a:rPr>
              <a:t> donor consent</a:t>
            </a:r>
          </a:p>
        </p:txBody>
      </p:sp>
      <p:sp>
        <p:nvSpPr>
          <p:cNvPr id="121" name="Pijl-omlaag 75">
            <a:extLst>
              <a:ext uri="{FF2B5EF4-FFF2-40B4-BE49-F238E27FC236}">
                <a16:creationId xmlns:a16="http://schemas.microsoft.com/office/drawing/2014/main" id="{825A58CD-46AC-89FF-150F-5D1E049AFC25}"/>
              </a:ext>
            </a:extLst>
          </p:cNvPr>
          <p:cNvSpPr/>
          <p:nvPr/>
        </p:nvSpPr>
        <p:spPr>
          <a:xfrm rot="16200000">
            <a:off x="7199176" y="22890769"/>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2" name="Pijl: gebogen omhoog 121">
            <a:extLst>
              <a:ext uri="{FF2B5EF4-FFF2-40B4-BE49-F238E27FC236}">
                <a16:creationId xmlns:a16="http://schemas.microsoft.com/office/drawing/2014/main" id="{0B99285D-61D0-D11E-6635-AC408162034F}"/>
              </a:ext>
            </a:extLst>
          </p:cNvPr>
          <p:cNvSpPr/>
          <p:nvPr/>
        </p:nvSpPr>
        <p:spPr>
          <a:xfrm rot="5400000">
            <a:off x="3813385" y="22375488"/>
            <a:ext cx="923331" cy="995007"/>
          </a:xfrm>
          <a:prstGeom prst="bentUpArrow">
            <a:avLst>
              <a:gd name="adj1" fmla="val 14656"/>
              <a:gd name="adj2" fmla="val 16870"/>
              <a:gd name="adj3" fmla="val 14653"/>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 name="Pijl: gebogen omhoog 11">
            <a:extLst>
              <a:ext uri="{FF2B5EF4-FFF2-40B4-BE49-F238E27FC236}">
                <a16:creationId xmlns:a16="http://schemas.microsoft.com/office/drawing/2014/main" id="{52DBD1DF-83F1-3EC7-4B37-386D53D4D581}"/>
              </a:ext>
            </a:extLst>
          </p:cNvPr>
          <p:cNvSpPr/>
          <p:nvPr/>
        </p:nvSpPr>
        <p:spPr>
          <a:xfrm rot="5400000">
            <a:off x="2050598" y="25710530"/>
            <a:ext cx="2400658" cy="1813810"/>
          </a:xfrm>
          <a:prstGeom prst="bentUpArrow">
            <a:avLst>
              <a:gd name="adj1" fmla="val 9227"/>
              <a:gd name="adj2" fmla="val 10354"/>
              <a:gd name="adj3" fmla="val 9223"/>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0" name="Pijl-omlaag 79">
            <a:extLst>
              <a:ext uri="{FF2B5EF4-FFF2-40B4-BE49-F238E27FC236}">
                <a16:creationId xmlns:a16="http://schemas.microsoft.com/office/drawing/2014/main" id="{9B01A0B9-1A59-4DB6-EE79-91EEA288DC00}"/>
              </a:ext>
            </a:extLst>
          </p:cNvPr>
          <p:cNvSpPr/>
          <p:nvPr/>
        </p:nvSpPr>
        <p:spPr>
          <a:xfrm rot="16200000">
            <a:off x="7176664" y="27563290"/>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2" name="Tekstvak 41">
            <a:extLst>
              <a:ext uri="{FF2B5EF4-FFF2-40B4-BE49-F238E27FC236}">
                <a16:creationId xmlns:a16="http://schemas.microsoft.com/office/drawing/2014/main" id="{86D99E49-8F20-CB04-2E90-15F3F83A6D87}"/>
              </a:ext>
            </a:extLst>
          </p:cNvPr>
          <p:cNvSpPr txBox="1"/>
          <p:nvPr/>
        </p:nvSpPr>
        <p:spPr>
          <a:xfrm>
            <a:off x="5426695" y="5722359"/>
            <a:ext cx="485518" cy="369332"/>
          </a:xfrm>
          <a:prstGeom prst="rect">
            <a:avLst/>
          </a:prstGeom>
          <a:noFill/>
        </p:spPr>
        <p:txBody>
          <a:bodyPr wrap="none" rtlCol="0">
            <a:spAutoFit/>
          </a:bodyPr>
          <a:lstStyle/>
          <a:p>
            <a:r>
              <a:rPr lang="nl-BE" dirty="0"/>
              <a:t>Yes</a:t>
            </a:r>
          </a:p>
        </p:txBody>
      </p:sp>
      <p:sp>
        <p:nvSpPr>
          <p:cNvPr id="56" name="Tekstvak 55">
            <a:extLst>
              <a:ext uri="{FF2B5EF4-FFF2-40B4-BE49-F238E27FC236}">
                <a16:creationId xmlns:a16="http://schemas.microsoft.com/office/drawing/2014/main" id="{F2D96E42-0088-33B9-D33B-6BDF51765665}"/>
              </a:ext>
            </a:extLst>
          </p:cNvPr>
          <p:cNvSpPr txBox="1"/>
          <p:nvPr/>
        </p:nvSpPr>
        <p:spPr>
          <a:xfrm>
            <a:off x="7714110" y="31900217"/>
            <a:ext cx="2519950" cy="1477328"/>
          </a:xfrm>
          <a:prstGeom prst="rect">
            <a:avLst/>
          </a:prstGeom>
          <a:solidFill>
            <a:schemeClr val="accent6">
              <a:lumMod val="20000"/>
              <a:lumOff val="80000"/>
            </a:schemeClr>
          </a:solidFill>
        </p:spPr>
        <p:txBody>
          <a:bodyPr wrap="square" rtlCol="0">
            <a:spAutoFit/>
          </a:bodyPr>
          <a:lstStyle/>
          <a:p>
            <a:r>
              <a:rPr lang="nl-BE" sz="1000" dirty="0">
                <a:solidFill>
                  <a:srgbClr val="C00000"/>
                </a:solidFill>
              </a:rPr>
              <a:t>EC </a:t>
            </a:r>
            <a:r>
              <a:rPr lang="nl-BE" sz="1000" dirty="0" err="1">
                <a:solidFill>
                  <a:srgbClr val="C00000"/>
                </a:solidFill>
              </a:rPr>
              <a:t>approval</a:t>
            </a:r>
            <a:r>
              <a:rPr lang="nl-BE" sz="1000" dirty="0">
                <a:solidFill>
                  <a:srgbClr val="C00000"/>
                </a:solidFill>
              </a:rPr>
              <a:t> </a:t>
            </a:r>
            <a:r>
              <a:rPr lang="nl-BE" sz="1000" dirty="0" err="1">
                <a:solidFill>
                  <a:srgbClr val="C00000"/>
                </a:solidFill>
              </a:rPr>
              <a:t>required</a:t>
            </a:r>
            <a:r>
              <a:rPr lang="nl-BE" sz="1000" dirty="0">
                <a:solidFill>
                  <a:srgbClr val="C00000"/>
                </a:solidFill>
              </a:rPr>
              <a:t> </a:t>
            </a:r>
            <a:r>
              <a:rPr lang="nl-BE" sz="1000" dirty="0" err="1">
                <a:solidFill>
                  <a:srgbClr val="C00000"/>
                </a:solidFill>
              </a:rPr>
              <a:t>for</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scientific</a:t>
            </a:r>
            <a:r>
              <a:rPr lang="nl-BE" sz="1000" dirty="0">
                <a:solidFill>
                  <a:srgbClr val="C00000"/>
                </a:solidFill>
              </a:rPr>
              <a:t> </a:t>
            </a:r>
            <a:r>
              <a:rPr lang="nl-BE" sz="1000" dirty="0" err="1">
                <a:solidFill>
                  <a:srgbClr val="C00000"/>
                </a:solidFill>
              </a:rPr>
              <a:t>relevance</a:t>
            </a:r>
            <a:r>
              <a:rPr lang="nl-BE" sz="1000" dirty="0">
                <a:solidFill>
                  <a:srgbClr val="C00000"/>
                </a:solidFill>
              </a:rPr>
              <a:t> of </a:t>
            </a:r>
            <a:r>
              <a:rPr lang="nl-BE" sz="1000" dirty="0" err="1">
                <a:solidFill>
                  <a:srgbClr val="C00000"/>
                </a:solidFill>
              </a:rPr>
              <a:t>the</a:t>
            </a:r>
            <a:r>
              <a:rPr lang="nl-BE" sz="1000" dirty="0">
                <a:solidFill>
                  <a:srgbClr val="C00000"/>
                </a:solidFill>
              </a:rPr>
              <a:t> </a:t>
            </a:r>
            <a:r>
              <a:rPr lang="nl-BE" sz="1000" dirty="0" err="1">
                <a:solidFill>
                  <a:srgbClr val="C00000"/>
                </a:solidFill>
              </a:rPr>
              <a:t>study</a:t>
            </a:r>
            <a:r>
              <a:rPr lang="nl-BE" sz="1000" dirty="0">
                <a:solidFill>
                  <a:srgbClr val="C00000"/>
                </a:solidFill>
              </a:rPr>
              <a:t> as a </a:t>
            </a:r>
            <a:r>
              <a:rPr lang="nl-BE" sz="1000" dirty="0" err="1">
                <a:solidFill>
                  <a:srgbClr val="C00000"/>
                </a:solidFill>
              </a:rPr>
              <a:t>whole</a:t>
            </a:r>
            <a:r>
              <a:rPr lang="nl-BE" sz="1000" dirty="0">
                <a:solidFill>
                  <a:srgbClr val="C00000"/>
                </a:solidFill>
              </a:rPr>
              <a:t>**, </a:t>
            </a:r>
            <a:r>
              <a:rPr lang="nl-BE" sz="1000" dirty="0" err="1">
                <a:solidFill>
                  <a:srgbClr val="C00000"/>
                </a:solidFill>
              </a:rPr>
              <a:t>including</a:t>
            </a:r>
            <a:r>
              <a:rPr lang="nl-BE" sz="1000" dirty="0">
                <a:solidFill>
                  <a:srgbClr val="C00000"/>
                </a:solidFill>
              </a:rPr>
              <a:t> </a:t>
            </a:r>
            <a:r>
              <a:rPr lang="nl-BE" sz="1000" dirty="0" err="1">
                <a:solidFill>
                  <a:srgbClr val="C00000"/>
                </a:solidFill>
              </a:rPr>
              <a:t>the</a:t>
            </a:r>
            <a:r>
              <a:rPr lang="nl-BE" sz="1000" dirty="0">
                <a:solidFill>
                  <a:srgbClr val="C00000"/>
                </a:solidFill>
              </a:rPr>
              <a:t> </a:t>
            </a:r>
            <a:r>
              <a:rPr lang="nl-BE" sz="1000" dirty="0" err="1">
                <a:solidFill>
                  <a:srgbClr val="C00000"/>
                </a:solidFill>
              </a:rPr>
              <a:t>defined</a:t>
            </a:r>
            <a:r>
              <a:rPr lang="nl-BE" sz="1000" dirty="0">
                <a:solidFill>
                  <a:srgbClr val="C00000"/>
                </a:solidFill>
              </a:rPr>
              <a:t> </a:t>
            </a:r>
            <a:r>
              <a:rPr lang="nl-BE" sz="1000" dirty="0" err="1">
                <a:solidFill>
                  <a:srgbClr val="C00000"/>
                </a:solidFill>
              </a:rPr>
              <a:t>use</a:t>
            </a:r>
            <a:r>
              <a:rPr lang="nl-BE" sz="1000" dirty="0">
                <a:solidFill>
                  <a:srgbClr val="C00000"/>
                </a:solidFill>
              </a:rPr>
              <a:t> of HBM.</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a:t>
            </a:r>
          </a:p>
          <a:p>
            <a:r>
              <a:rPr lang="nl-BE" sz="1200" dirty="0" err="1">
                <a:solidFill>
                  <a:schemeClr val="tx1">
                    <a:lumMod val="95000"/>
                    <a:lumOff val="5000"/>
                  </a:schemeClr>
                </a:solidFill>
              </a:rPr>
              <a:t>Use</a:t>
            </a:r>
            <a:r>
              <a:rPr lang="nl-BE" sz="1200" dirty="0">
                <a:solidFill>
                  <a:schemeClr val="tx1">
                    <a:lumMod val="95000"/>
                    <a:lumOff val="5000"/>
                  </a:schemeClr>
                </a:solidFill>
              </a:rPr>
              <a:t> of HBM </a:t>
            </a:r>
            <a:r>
              <a:rPr lang="nl-BE" sz="1200" dirty="0" err="1">
                <a:solidFill>
                  <a:schemeClr val="tx1">
                    <a:lumMod val="95000"/>
                    <a:lumOff val="5000"/>
                  </a:schemeClr>
                </a:solidFill>
              </a:rPr>
              <a:t>under</a:t>
            </a:r>
            <a:r>
              <a:rPr lang="nl-BE" sz="1200" dirty="0">
                <a:solidFill>
                  <a:schemeClr val="tx1">
                    <a:lumMod val="95000"/>
                    <a:lumOff val="5000"/>
                  </a:schemeClr>
                </a:solidFill>
              </a:rPr>
              <a:t> </a:t>
            </a:r>
            <a:r>
              <a:rPr lang="nl-BE" sz="1200" dirty="0" err="1">
                <a:solidFill>
                  <a:schemeClr val="tx1">
                    <a:lumMod val="95000"/>
                    <a:lumOff val="5000"/>
                  </a:schemeClr>
                </a:solidFill>
              </a:rPr>
              <a:t>presumed</a:t>
            </a:r>
            <a:r>
              <a:rPr lang="nl-BE" sz="1200" dirty="0">
                <a:solidFill>
                  <a:schemeClr val="tx1">
                    <a:lumMod val="95000"/>
                    <a:lumOff val="5000"/>
                  </a:schemeClr>
                </a:solidFill>
              </a:rPr>
              <a:t> consent. </a:t>
            </a:r>
            <a:r>
              <a:rPr lang="nl-BE" sz="1200" dirty="0" err="1">
                <a:solidFill>
                  <a:schemeClr val="tx1">
                    <a:lumMod val="95000"/>
                    <a:lumOff val="5000"/>
                  </a:schemeClr>
                </a:solidFill>
              </a:rPr>
              <a:t>Objection</a:t>
            </a:r>
            <a:r>
              <a:rPr lang="nl-BE" sz="1200" dirty="0">
                <a:solidFill>
                  <a:schemeClr val="tx1">
                    <a:lumMod val="95000"/>
                    <a:lumOff val="5000"/>
                  </a:schemeClr>
                </a:solidFill>
              </a:rPr>
              <a:t> </a:t>
            </a:r>
            <a:r>
              <a:rPr lang="nl-BE" sz="1200" dirty="0" err="1">
                <a:solidFill>
                  <a:schemeClr val="tx1">
                    <a:lumMod val="95000"/>
                    <a:lumOff val="5000"/>
                  </a:schemeClr>
                </a:solidFill>
              </a:rPr>
              <a:t>requires</a:t>
            </a:r>
            <a:r>
              <a:rPr lang="nl-BE" sz="1200" dirty="0">
                <a:solidFill>
                  <a:schemeClr val="tx1">
                    <a:lumMod val="95000"/>
                    <a:lumOff val="5000"/>
                  </a:schemeClr>
                </a:solidFill>
              </a:rPr>
              <a:t> </a:t>
            </a:r>
            <a:r>
              <a:rPr lang="nl-BE" sz="1200" dirty="0" err="1">
                <a:solidFill>
                  <a:schemeClr val="tx1">
                    <a:lumMod val="95000"/>
                    <a:lumOff val="5000"/>
                  </a:schemeClr>
                </a:solidFill>
              </a:rPr>
              <a:t>verification</a:t>
            </a:r>
            <a:r>
              <a:rPr lang="nl-BE" sz="1200" dirty="0">
                <a:solidFill>
                  <a:schemeClr val="tx1">
                    <a:lumMod val="95000"/>
                    <a:lumOff val="5000"/>
                  </a:schemeClr>
                </a:solidFill>
              </a:rPr>
              <a:t> in </a:t>
            </a:r>
            <a:r>
              <a:rPr lang="nl-BE" sz="1200" dirty="0" err="1">
                <a:solidFill>
                  <a:schemeClr val="tx1">
                    <a:lumMod val="95000"/>
                    <a:lumOff val="5000"/>
                  </a:schemeClr>
                </a:solidFill>
              </a:rPr>
              <a:t>Orgadon</a:t>
            </a:r>
            <a:r>
              <a:rPr lang="nl-BE" sz="1200" dirty="0">
                <a:solidFill>
                  <a:schemeClr val="tx1">
                    <a:lumMod val="95000"/>
                    <a:lumOff val="5000"/>
                  </a:schemeClr>
                </a:solidFill>
              </a:rPr>
              <a:t>.</a:t>
            </a:r>
          </a:p>
        </p:txBody>
      </p:sp>
      <p:sp>
        <p:nvSpPr>
          <p:cNvPr id="78" name="Pijl-omlaag 79">
            <a:extLst>
              <a:ext uri="{FF2B5EF4-FFF2-40B4-BE49-F238E27FC236}">
                <a16:creationId xmlns:a16="http://schemas.microsoft.com/office/drawing/2014/main" id="{FFC17074-654B-CF1A-28BF-3C65F78B8622}"/>
              </a:ext>
            </a:extLst>
          </p:cNvPr>
          <p:cNvSpPr/>
          <p:nvPr/>
        </p:nvSpPr>
        <p:spPr>
          <a:xfrm rot="16200000">
            <a:off x="7180838" y="32023711"/>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9" name="Tekstvak 18">
            <a:extLst>
              <a:ext uri="{FF2B5EF4-FFF2-40B4-BE49-F238E27FC236}">
                <a16:creationId xmlns:a16="http://schemas.microsoft.com/office/drawing/2014/main" id="{3EB33753-1C0B-ADA1-A57F-835052F65245}"/>
              </a:ext>
            </a:extLst>
          </p:cNvPr>
          <p:cNvSpPr txBox="1"/>
          <p:nvPr/>
        </p:nvSpPr>
        <p:spPr>
          <a:xfrm>
            <a:off x="438695" y="33656427"/>
            <a:ext cx="2867025" cy="646331"/>
          </a:xfrm>
          <a:prstGeom prst="rect">
            <a:avLst/>
          </a:prstGeom>
          <a:noFill/>
          <a:ln>
            <a:solidFill>
              <a:srgbClr val="C00000"/>
            </a:solidFill>
          </a:ln>
        </p:spPr>
        <p:txBody>
          <a:bodyPr wrap="square" rtlCol="0">
            <a:spAutoFit/>
          </a:bodyPr>
          <a:lstStyle/>
          <a:p>
            <a:r>
              <a:rPr lang="en-US" dirty="0">
                <a:solidFill>
                  <a:srgbClr val="C00000"/>
                </a:solidFill>
              </a:rPr>
              <a:t>Research on gametes, embryos or fetuses?</a:t>
            </a:r>
          </a:p>
        </p:txBody>
      </p:sp>
      <p:sp>
        <p:nvSpPr>
          <p:cNvPr id="20" name="Pijl-omlaag 64">
            <a:extLst>
              <a:ext uri="{FF2B5EF4-FFF2-40B4-BE49-F238E27FC236}">
                <a16:creationId xmlns:a16="http://schemas.microsoft.com/office/drawing/2014/main" id="{272D2DAC-8F7D-9401-09F4-E53196A2C47E}"/>
              </a:ext>
            </a:extLst>
          </p:cNvPr>
          <p:cNvSpPr/>
          <p:nvPr/>
        </p:nvSpPr>
        <p:spPr>
          <a:xfrm rot="16200000">
            <a:off x="3767407" y="33668226"/>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41" name="Tekstvak 40">
            <a:extLst>
              <a:ext uri="{FF2B5EF4-FFF2-40B4-BE49-F238E27FC236}">
                <a16:creationId xmlns:a16="http://schemas.microsoft.com/office/drawing/2014/main" id="{59E60AE2-A6FD-8853-6AFD-3420E0C39577}"/>
              </a:ext>
            </a:extLst>
          </p:cNvPr>
          <p:cNvSpPr txBox="1"/>
          <p:nvPr/>
        </p:nvSpPr>
        <p:spPr>
          <a:xfrm>
            <a:off x="4306917" y="33645625"/>
            <a:ext cx="2519950" cy="830997"/>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Registration</a:t>
            </a:r>
            <a:r>
              <a:rPr lang="nl-BE" sz="1200" dirty="0">
                <a:solidFill>
                  <a:srgbClr val="C00000"/>
                </a:solidFill>
              </a:rPr>
              <a:t> in a </a:t>
            </a:r>
            <a:r>
              <a:rPr lang="nl-BE" sz="1200" dirty="0" err="1">
                <a:solidFill>
                  <a:srgbClr val="C00000"/>
                </a:solidFill>
              </a:rPr>
              <a:t>Belgian</a:t>
            </a:r>
            <a:r>
              <a:rPr lang="nl-BE" sz="1200" dirty="0">
                <a:solidFill>
                  <a:srgbClr val="C00000"/>
                </a:solidFill>
              </a:rPr>
              <a:t> biobank </a:t>
            </a:r>
            <a:r>
              <a:rPr lang="nl-BE" sz="1200" dirty="0" err="1">
                <a:solidFill>
                  <a:srgbClr val="C00000"/>
                </a:solidFill>
              </a:rPr>
              <a:t>required</a:t>
            </a:r>
            <a:r>
              <a:rPr lang="nl-BE" sz="1200" dirty="0">
                <a:solidFill>
                  <a:srgbClr val="C00000"/>
                </a:solidFill>
              </a:rPr>
              <a:t>. </a:t>
            </a:r>
            <a:r>
              <a:rPr lang="nl-BE" sz="1200" dirty="0" err="1">
                <a:solidFill>
                  <a:srgbClr val="C00000"/>
                </a:solidFill>
              </a:rPr>
              <a:t>Specific</a:t>
            </a:r>
            <a:r>
              <a:rPr lang="nl-BE" sz="1200" dirty="0">
                <a:solidFill>
                  <a:srgbClr val="C00000"/>
                </a:solidFill>
              </a:rPr>
              <a:t> </a:t>
            </a:r>
            <a:r>
              <a:rPr lang="nl-BE" sz="1200" dirty="0" err="1">
                <a:solidFill>
                  <a:srgbClr val="C00000"/>
                </a:solidFill>
              </a:rPr>
              <a:t>conditions</a:t>
            </a:r>
            <a:r>
              <a:rPr lang="nl-BE" sz="1200" dirty="0">
                <a:solidFill>
                  <a:srgbClr val="C00000"/>
                </a:solidFill>
              </a:rPr>
              <a:t> </a:t>
            </a:r>
            <a:r>
              <a:rPr lang="nl-BE" sz="1200" dirty="0" err="1">
                <a:solidFill>
                  <a:srgbClr val="C00000"/>
                </a:solidFill>
              </a:rPr>
              <a:t>apply</a:t>
            </a:r>
            <a:r>
              <a:rPr lang="nl-BE" sz="1200" dirty="0">
                <a:solidFill>
                  <a:srgbClr val="C00000"/>
                </a:solidFill>
              </a:rPr>
              <a:t>: </a:t>
            </a:r>
            <a:r>
              <a:rPr lang="nl-BE" sz="1200" dirty="0" err="1">
                <a:solidFill>
                  <a:srgbClr val="C00000"/>
                </a:solidFill>
              </a:rPr>
              <a:t>see</a:t>
            </a:r>
            <a:r>
              <a:rPr lang="nl-BE" sz="1200" dirty="0">
                <a:solidFill>
                  <a:srgbClr val="C00000"/>
                </a:solidFill>
              </a:rPr>
              <a:t> </a:t>
            </a:r>
            <a:r>
              <a:rPr lang="nl-BE" sz="1200" dirty="0" err="1">
                <a:solidFill>
                  <a:srgbClr val="C00000"/>
                </a:solidFill>
                <a:hlinkClick r:id="rId2"/>
              </a:rPr>
              <a:t>law</a:t>
            </a:r>
            <a:r>
              <a:rPr lang="nl-BE" sz="1200" dirty="0">
                <a:solidFill>
                  <a:srgbClr val="C00000"/>
                </a:solidFill>
                <a:hlinkClick r:id="rId2"/>
              </a:rPr>
              <a:t> of 11 May, 2003</a:t>
            </a:r>
            <a:r>
              <a:rPr lang="nl-BE" sz="1200" dirty="0">
                <a:solidFill>
                  <a:srgbClr val="C00000"/>
                </a:solidFill>
              </a:rPr>
              <a:t> on </a:t>
            </a:r>
            <a:r>
              <a:rPr lang="nl-BE" sz="1200" dirty="0" err="1">
                <a:solidFill>
                  <a:srgbClr val="C00000"/>
                </a:solidFill>
              </a:rPr>
              <a:t>the</a:t>
            </a:r>
            <a:r>
              <a:rPr lang="nl-BE" sz="1200" dirty="0">
                <a:solidFill>
                  <a:srgbClr val="C00000"/>
                </a:solidFill>
              </a:rPr>
              <a:t> research on embryo’s in vitro</a:t>
            </a:r>
          </a:p>
        </p:txBody>
      </p:sp>
      <p:sp>
        <p:nvSpPr>
          <p:cNvPr id="43" name="Tekstvak 42">
            <a:extLst>
              <a:ext uri="{FF2B5EF4-FFF2-40B4-BE49-F238E27FC236}">
                <a16:creationId xmlns:a16="http://schemas.microsoft.com/office/drawing/2014/main" id="{86265AAC-D6D3-3E05-9454-AB34E5B006B9}"/>
              </a:ext>
            </a:extLst>
          </p:cNvPr>
          <p:cNvSpPr txBox="1"/>
          <p:nvPr/>
        </p:nvSpPr>
        <p:spPr>
          <a:xfrm>
            <a:off x="7716165" y="33561299"/>
            <a:ext cx="2519950" cy="1261884"/>
          </a:xfrm>
          <a:prstGeom prst="rect">
            <a:avLst/>
          </a:prstGeom>
          <a:solidFill>
            <a:schemeClr val="accent6">
              <a:lumMod val="20000"/>
              <a:lumOff val="80000"/>
            </a:schemeClr>
          </a:solidFill>
        </p:spPr>
        <p:txBody>
          <a:bodyPr wrap="square" rtlCol="0">
            <a:spAutoFit/>
          </a:bodyPr>
          <a:lstStyle/>
          <a:p>
            <a:r>
              <a:rPr lang="nl-BE" sz="1000" dirty="0" err="1">
                <a:solidFill>
                  <a:srgbClr val="C00000"/>
                </a:solidFill>
              </a:rPr>
              <a:t>Requires</a:t>
            </a:r>
            <a:r>
              <a:rPr lang="nl-BE" sz="1000" dirty="0">
                <a:solidFill>
                  <a:srgbClr val="C00000"/>
                </a:solidFill>
              </a:rPr>
              <a:t> EC </a:t>
            </a:r>
            <a:r>
              <a:rPr lang="nl-BE" sz="1000" dirty="0" err="1">
                <a:solidFill>
                  <a:srgbClr val="C00000"/>
                </a:solidFill>
              </a:rPr>
              <a:t>approval</a:t>
            </a:r>
            <a:r>
              <a:rPr lang="nl-BE" sz="1000" dirty="0">
                <a:solidFill>
                  <a:srgbClr val="C00000"/>
                </a:solidFill>
              </a:rPr>
              <a:t> and </a:t>
            </a:r>
            <a:r>
              <a:rPr lang="nl-BE" sz="1000" dirty="0" err="1">
                <a:solidFill>
                  <a:srgbClr val="C00000"/>
                </a:solidFill>
              </a:rPr>
              <a:t>approval</a:t>
            </a:r>
            <a:r>
              <a:rPr lang="nl-BE" sz="1000" dirty="0">
                <a:solidFill>
                  <a:srgbClr val="C00000"/>
                </a:solidFill>
              </a:rPr>
              <a:t> </a:t>
            </a:r>
            <a:r>
              <a:rPr lang="nl-BE" sz="1000" dirty="0" err="1">
                <a:solidFill>
                  <a:srgbClr val="C00000"/>
                </a:solidFill>
              </a:rPr>
              <a:t>from</a:t>
            </a:r>
            <a:r>
              <a:rPr lang="nl-BE" sz="1000" dirty="0">
                <a:solidFill>
                  <a:srgbClr val="C00000"/>
                </a:solidFill>
              </a:rPr>
              <a:t> </a:t>
            </a:r>
            <a:r>
              <a:rPr lang="nl-BE" sz="1000" dirty="0" err="1">
                <a:solidFill>
                  <a:srgbClr val="C00000"/>
                </a:solidFill>
              </a:rPr>
              <a:t>the</a:t>
            </a:r>
            <a:r>
              <a:rPr lang="nl-BE" sz="1000" dirty="0">
                <a:solidFill>
                  <a:srgbClr val="C00000"/>
                </a:solidFill>
              </a:rPr>
              <a:t>  “Federale Commissie voor medisch en wetenschappelijk onderzoek op embryo's in vitro”</a:t>
            </a:r>
          </a:p>
          <a:p>
            <a:r>
              <a:rPr lang="nl-BE" sz="1200" dirty="0" err="1">
                <a:solidFill>
                  <a:schemeClr val="tx1">
                    <a:lumMod val="95000"/>
                    <a:lumOff val="5000"/>
                  </a:schemeClr>
                </a:solidFill>
              </a:rPr>
              <a:t>Requires</a:t>
            </a:r>
            <a:r>
              <a:rPr lang="nl-BE" sz="1200" dirty="0">
                <a:solidFill>
                  <a:schemeClr val="tx1">
                    <a:lumMod val="95000"/>
                    <a:lumOff val="5000"/>
                  </a:schemeClr>
                </a:solidFill>
              </a:rPr>
              <a:t>: protocol and ICF </a:t>
            </a:r>
            <a:r>
              <a:rPr lang="nl-BE" sz="1200" dirty="0" err="1">
                <a:solidFill>
                  <a:schemeClr val="tx1">
                    <a:lumMod val="95000"/>
                    <a:lumOff val="5000"/>
                  </a:schemeClr>
                </a:solidFill>
              </a:rPr>
              <a:t>with</a:t>
            </a:r>
            <a:r>
              <a:rPr lang="nl-BE" sz="1200" dirty="0">
                <a:solidFill>
                  <a:schemeClr val="tx1">
                    <a:lumMod val="95000"/>
                    <a:lumOff val="5000"/>
                  </a:schemeClr>
                </a:solidFill>
              </a:rPr>
              <a:t> </a:t>
            </a:r>
            <a:r>
              <a:rPr lang="nl-BE" sz="1200" dirty="0" err="1">
                <a:solidFill>
                  <a:schemeClr val="tx1">
                    <a:lumMod val="95000"/>
                    <a:lumOff val="5000"/>
                  </a:schemeClr>
                </a:solidFill>
              </a:rPr>
              <a:t>detailed</a:t>
            </a:r>
            <a:r>
              <a:rPr lang="nl-BE" sz="1200" dirty="0">
                <a:solidFill>
                  <a:schemeClr val="tx1">
                    <a:lumMod val="95000"/>
                    <a:lumOff val="5000"/>
                  </a:schemeClr>
                </a:solidFill>
              </a:rPr>
              <a:t> </a:t>
            </a:r>
            <a:r>
              <a:rPr lang="nl-BE" sz="1200" dirty="0" err="1">
                <a:solidFill>
                  <a:schemeClr val="tx1">
                    <a:lumMod val="95000"/>
                    <a:lumOff val="5000"/>
                  </a:schemeClr>
                </a:solidFill>
              </a:rPr>
              <a:t>description</a:t>
            </a:r>
            <a:r>
              <a:rPr lang="nl-BE" sz="1200" dirty="0">
                <a:solidFill>
                  <a:schemeClr val="tx1">
                    <a:lumMod val="95000"/>
                    <a:lumOff val="5000"/>
                  </a:schemeClr>
                </a:solidFill>
              </a:rPr>
              <a:t> on </a:t>
            </a:r>
            <a:r>
              <a:rPr lang="nl-BE" sz="1200" dirty="0" err="1">
                <a:solidFill>
                  <a:schemeClr val="tx1">
                    <a:lumMod val="95000"/>
                    <a:lumOff val="5000"/>
                  </a:schemeClr>
                </a:solidFill>
              </a:rPr>
              <a:t>the</a:t>
            </a:r>
            <a:r>
              <a:rPr lang="nl-BE" sz="1200" dirty="0">
                <a:solidFill>
                  <a:schemeClr val="tx1">
                    <a:lumMod val="95000"/>
                    <a:lumOff val="5000"/>
                  </a:schemeClr>
                </a:solidFill>
              </a:rPr>
              <a:t> </a:t>
            </a:r>
            <a:r>
              <a:rPr lang="nl-BE" sz="1200" dirty="0" err="1">
                <a:solidFill>
                  <a:schemeClr val="tx1">
                    <a:lumMod val="95000"/>
                    <a:lumOff val="5000"/>
                  </a:schemeClr>
                </a:solidFill>
              </a:rPr>
              <a:t>use</a:t>
            </a:r>
            <a:r>
              <a:rPr lang="nl-BE" sz="1200" dirty="0">
                <a:solidFill>
                  <a:schemeClr val="tx1">
                    <a:lumMod val="95000"/>
                    <a:lumOff val="5000"/>
                  </a:schemeClr>
                </a:solidFill>
              </a:rPr>
              <a:t> of HBM</a:t>
            </a:r>
          </a:p>
        </p:txBody>
      </p:sp>
      <p:sp>
        <p:nvSpPr>
          <p:cNvPr id="49" name="Pijl-omlaag 79">
            <a:extLst>
              <a:ext uri="{FF2B5EF4-FFF2-40B4-BE49-F238E27FC236}">
                <a16:creationId xmlns:a16="http://schemas.microsoft.com/office/drawing/2014/main" id="{C40E9C13-4F3F-E3BB-7274-67687420D8D7}"/>
              </a:ext>
            </a:extLst>
          </p:cNvPr>
          <p:cNvSpPr/>
          <p:nvPr/>
        </p:nvSpPr>
        <p:spPr>
          <a:xfrm rot="16200000">
            <a:off x="7176664" y="33668226"/>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9" name="Tekstvak 58">
            <a:extLst>
              <a:ext uri="{FF2B5EF4-FFF2-40B4-BE49-F238E27FC236}">
                <a16:creationId xmlns:a16="http://schemas.microsoft.com/office/drawing/2014/main" id="{29248AD3-EF06-603D-82B2-0E968E803BB1}"/>
              </a:ext>
            </a:extLst>
          </p:cNvPr>
          <p:cNvSpPr txBox="1"/>
          <p:nvPr/>
        </p:nvSpPr>
        <p:spPr>
          <a:xfrm>
            <a:off x="2662094" y="27070521"/>
            <a:ext cx="485518" cy="369332"/>
          </a:xfrm>
          <a:prstGeom prst="rect">
            <a:avLst/>
          </a:prstGeom>
          <a:noFill/>
        </p:spPr>
        <p:txBody>
          <a:bodyPr wrap="none" rtlCol="0">
            <a:spAutoFit/>
          </a:bodyPr>
          <a:lstStyle/>
          <a:p>
            <a:r>
              <a:rPr lang="nl-BE" dirty="0"/>
              <a:t>Yes</a:t>
            </a:r>
          </a:p>
        </p:txBody>
      </p:sp>
      <p:sp>
        <p:nvSpPr>
          <p:cNvPr id="11" name="Tekstvak 10">
            <a:extLst>
              <a:ext uri="{FF2B5EF4-FFF2-40B4-BE49-F238E27FC236}">
                <a16:creationId xmlns:a16="http://schemas.microsoft.com/office/drawing/2014/main" id="{A7A0CCFC-4F01-D384-CC9B-F9897914C5F0}"/>
              </a:ext>
            </a:extLst>
          </p:cNvPr>
          <p:cNvSpPr txBox="1"/>
          <p:nvPr/>
        </p:nvSpPr>
        <p:spPr>
          <a:xfrm>
            <a:off x="8374519" y="2438729"/>
            <a:ext cx="1859541" cy="1384995"/>
          </a:xfrm>
          <a:prstGeom prst="rect">
            <a:avLst/>
          </a:prstGeom>
          <a:noFill/>
        </p:spPr>
        <p:txBody>
          <a:bodyPr wrap="square" rtlCol="0">
            <a:spAutoFit/>
          </a:bodyPr>
          <a:lstStyle/>
          <a:p>
            <a:r>
              <a:rPr lang="nl-BE" sz="1050" i="1" dirty="0"/>
              <a:t>“</a:t>
            </a:r>
            <a:r>
              <a:rPr lang="nl-BE" sz="1050" i="1" dirty="0" err="1"/>
              <a:t>Biobank</a:t>
            </a:r>
            <a:r>
              <a:rPr lang="nl-BE" sz="1050" i="1" dirty="0"/>
              <a:t> </a:t>
            </a:r>
            <a:r>
              <a:rPr lang="nl-BE" sz="1050" i="1" dirty="0" err="1"/>
              <a:t>legislation</a:t>
            </a:r>
            <a:r>
              <a:rPr lang="nl-BE" sz="1050" i="1" dirty="0"/>
              <a:t>” </a:t>
            </a:r>
            <a:r>
              <a:rPr lang="nl-BE" sz="1050" i="1" dirty="0" err="1"/>
              <a:t>refers</a:t>
            </a:r>
            <a:r>
              <a:rPr lang="nl-BE" sz="1050" i="1" dirty="0"/>
              <a:t> </a:t>
            </a:r>
            <a:r>
              <a:rPr lang="nl-BE" sz="1050" i="1" dirty="0" err="1"/>
              <a:t>to</a:t>
            </a:r>
            <a:r>
              <a:rPr lang="nl-BE" sz="1050" i="1" dirty="0"/>
              <a:t> </a:t>
            </a:r>
            <a:r>
              <a:rPr lang="nl-BE" sz="1050" i="1" dirty="0" err="1"/>
              <a:t>the</a:t>
            </a:r>
            <a:r>
              <a:rPr lang="nl-BE" sz="1050" i="1" dirty="0"/>
              <a:t> </a:t>
            </a:r>
            <a:r>
              <a:rPr lang="nl-BE" sz="1050" i="1" dirty="0" err="1">
                <a:hlinkClick r:id="rId3"/>
              </a:rPr>
              <a:t>Law</a:t>
            </a:r>
            <a:r>
              <a:rPr lang="nl-BE" sz="1050" i="1" dirty="0">
                <a:hlinkClick r:id="rId3"/>
              </a:rPr>
              <a:t> of 19 December 2008 on </a:t>
            </a:r>
            <a:r>
              <a:rPr lang="nl-BE" sz="1050" i="1" dirty="0" err="1">
                <a:hlinkClick r:id="rId3"/>
              </a:rPr>
              <a:t>the</a:t>
            </a:r>
            <a:r>
              <a:rPr lang="nl-BE" sz="1050" i="1" dirty="0">
                <a:hlinkClick r:id="rId3"/>
              </a:rPr>
              <a:t> </a:t>
            </a:r>
            <a:r>
              <a:rPr lang="nl-BE" sz="1050" i="1" dirty="0" err="1">
                <a:hlinkClick r:id="rId3"/>
              </a:rPr>
              <a:t>acquisition</a:t>
            </a:r>
            <a:r>
              <a:rPr lang="nl-BE" sz="1050" i="1" dirty="0">
                <a:hlinkClick r:id="rId3"/>
              </a:rPr>
              <a:t> </a:t>
            </a:r>
            <a:r>
              <a:rPr lang="nl-BE" sz="1050" i="1" dirty="0" err="1">
                <a:hlinkClick r:id="rId3"/>
              </a:rPr>
              <a:t>and</a:t>
            </a:r>
            <a:r>
              <a:rPr lang="nl-BE" sz="1050" i="1" dirty="0">
                <a:hlinkClick r:id="rId3"/>
              </a:rPr>
              <a:t> </a:t>
            </a:r>
            <a:r>
              <a:rPr lang="nl-BE" sz="1050" i="1" dirty="0" err="1">
                <a:hlinkClick r:id="rId3"/>
              </a:rPr>
              <a:t>use</a:t>
            </a:r>
            <a:r>
              <a:rPr lang="nl-BE" sz="1050" i="1" dirty="0">
                <a:hlinkClick r:id="rId3"/>
              </a:rPr>
              <a:t> of human body </a:t>
            </a:r>
            <a:r>
              <a:rPr lang="nl-BE" sz="1050" i="1" dirty="0" err="1">
                <a:hlinkClick r:id="rId3"/>
              </a:rPr>
              <a:t>material</a:t>
            </a:r>
            <a:r>
              <a:rPr lang="nl-BE" sz="1050" i="1" dirty="0">
                <a:hlinkClick r:id="rId3"/>
              </a:rPr>
              <a:t> </a:t>
            </a:r>
            <a:r>
              <a:rPr lang="nl-BE" sz="1050" i="1" dirty="0" err="1">
                <a:hlinkClick r:id="rId3"/>
              </a:rPr>
              <a:t>for</a:t>
            </a:r>
            <a:r>
              <a:rPr lang="nl-BE" sz="1050" i="1" dirty="0">
                <a:hlinkClick r:id="rId3"/>
              </a:rPr>
              <a:t> </a:t>
            </a:r>
            <a:r>
              <a:rPr lang="nl-BE" sz="1050" i="1" dirty="0" err="1">
                <a:hlinkClick r:id="rId3"/>
              </a:rPr>
              <a:t>medical</a:t>
            </a:r>
            <a:r>
              <a:rPr lang="nl-BE" sz="1050" i="1" dirty="0">
                <a:hlinkClick r:id="rId3"/>
              </a:rPr>
              <a:t> </a:t>
            </a:r>
            <a:r>
              <a:rPr lang="nl-BE" sz="1050" i="1" dirty="0" err="1">
                <a:hlinkClick r:id="rId3"/>
              </a:rPr>
              <a:t>use</a:t>
            </a:r>
            <a:r>
              <a:rPr lang="nl-BE" sz="1050" i="1" dirty="0">
                <a:hlinkClick r:id="rId3"/>
              </a:rPr>
              <a:t> on </a:t>
            </a:r>
            <a:r>
              <a:rPr lang="nl-BE" sz="1050" i="1" dirty="0" err="1">
                <a:hlinkClick r:id="rId3"/>
              </a:rPr>
              <a:t>humans</a:t>
            </a:r>
            <a:r>
              <a:rPr lang="nl-BE" sz="1050" i="1" dirty="0">
                <a:hlinkClick r:id="rId3"/>
              </a:rPr>
              <a:t> or </a:t>
            </a:r>
            <a:r>
              <a:rPr lang="nl-BE" sz="1050" i="1" dirty="0" err="1">
                <a:hlinkClick r:id="rId3"/>
              </a:rPr>
              <a:t>scientific</a:t>
            </a:r>
            <a:r>
              <a:rPr lang="nl-BE" sz="1050" i="1" dirty="0">
                <a:hlinkClick r:id="rId3"/>
              </a:rPr>
              <a:t> research</a:t>
            </a:r>
            <a:r>
              <a:rPr lang="nl-BE" sz="1050" i="1" dirty="0"/>
              <a:t> (HBM </a:t>
            </a:r>
            <a:r>
              <a:rPr lang="nl-BE" sz="1050" i="1" dirty="0" err="1"/>
              <a:t>Law</a:t>
            </a:r>
            <a:r>
              <a:rPr lang="nl-BE" sz="1050" i="1" dirty="0"/>
              <a:t>)</a:t>
            </a:r>
          </a:p>
          <a:p>
            <a:r>
              <a:rPr lang="nl-BE" sz="1050" i="1" dirty="0"/>
              <a:t> </a:t>
            </a:r>
            <a:r>
              <a:rPr lang="nl-BE" sz="1050" i="1" dirty="0" err="1"/>
              <a:t>and</a:t>
            </a:r>
            <a:r>
              <a:rPr lang="nl-BE" sz="1050" i="1" dirty="0"/>
              <a:t> </a:t>
            </a:r>
            <a:r>
              <a:rPr lang="nl-BE" sz="1050" i="1" dirty="0" err="1"/>
              <a:t>the</a:t>
            </a:r>
            <a:r>
              <a:rPr lang="nl-BE" sz="1050" i="1" dirty="0"/>
              <a:t> </a:t>
            </a:r>
            <a:r>
              <a:rPr lang="nl-BE" sz="1050" i="1" dirty="0">
                <a:hlinkClick r:id="rId4"/>
              </a:rPr>
              <a:t>Royal </a:t>
            </a:r>
            <a:r>
              <a:rPr lang="nl-BE" sz="1050" i="1" dirty="0" err="1">
                <a:hlinkClick r:id="rId4"/>
              </a:rPr>
              <a:t>Decree</a:t>
            </a:r>
            <a:r>
              <a:rPr lang="nl-BE" sz="1050" i="1" dirty="0">
                <a:hlinkClick r:id="rId4"/>
              </a:rPr>
              <a:t> of 9 </a:t>
            </a:r>
            <a:r>
              <a:rPr lang="nl-BE" sz="1050" i="1" dirty="0" err="1">
                <a:hlinkClick r:id="rId4"/>
              </a:rPr>
              <a:t>January</a:t>
            </a:r>
            <a:r>
              <a:rPr lang="nl-BE" sz="1050" i="1" dirty="0">
                <a:hlinkClick r:id="rId4"/>
              </a:rPr>
              <a:t> 2018 on </a:t>
            </a:r>
            <a:r>
              <a:rPr lang="nl-BE" sz="1050" i="1" dirty="0" err="1">
                <a:hlinkClick r:id="rId4"/>
              </a:rPr>
              <a:t>biobanks</a:t>
            </a:r>
            <a:endParaRPr lang="nl-BE" sz="1050" i="1" dirty="0"/>
          </a:p>
        </p:txBody>
      </p:sp>
      <p:sp>
        <p:nvSpPr>
          <p:cNvPr id="18" name="Tekstvak 17">
            <a:extLst>
              <a:ext uri="{FF2B5EF4-FFF2-40B4-BE49-F238E27FC236}">
                <a16:creationId xmlns:a16="http://schemas.microsoft.com/office/drawing/2014/main" id="{5378080F-A9D0-70B1-5EDB-EB0B3C6FA273}"/>
              </a:ext>
            </a:extLst>
          </p:cNvPr>
          <p:cNvSpPr txBox="1"/>
          <p:nvPr/>
        </p:nvSpPr>
        <p:spPr>
          <a:xfrm>
            <a:off x="532328" y="35076809"/>
            <a:ext cx="9701732" cy="892552"/>
          </a:xfrm>
          <a:prstGeom prst="rect">
            <a:avLst/>
          </a:prstGeom>
          <a:noFill/>
        </p:spPr>
        <p:txBody>
          <a:bodyPr wrap="square" rtlCol="0">
            <a:spAutoFit/>
          </a:bodyPr>
          <a:lstStyle/>
          <a:p>
            <a:r>
              <a:rPr lang="nl-BE" sz="1050" dirty="0"/>
              <a:t>*</a:t>
            </a:r>
            <a:r>
              <a:rPr lang="nl-BE" sz="1050" dirty="0" err="1"/>
              <a:t>Approval</a:t>
            </a:r>
            <a:r>
              <a:rPr lang="nl-BE" sz="1050" dirty="0"/>
              <a:t> of a </a:t>
            </a:r>
            <a:r>
              <a:rPr lang="nl-BE" sz="1050" dirty="0" err="1"/>
              <a:t>fully</a:t>
            </a:r>
            <a:r>
              <a:rPr lang="nl-BE" sz="1050" dirty="0"/>
              <a:t> </a:t>
            </a:r>
            <a:r>
              <a:rPr lang="nl-BE" sz="1050" dirty="0" err="1"/>
              <a:t>recognized</a:t>
            </a:r>
            <a:r>
              <a:rPr lang="nl-BE" sz="1050" dirty="0"/>
              <a:t> EC in </a:t>
            </a:r>
            <a:r>
              <a:rPr lang="nl-BE" sz="1050" dirty="0" err="1"/>
              <a:t>accordance</a:t>
            </a:r>
            <a:r>
              <a:rPr lang="nl-BE" sz="1050" dirty="0"/>
              <a:t> </a:t>
            </a:r>
            <a:r>
              <a:rPr lang="nl-BE" sz="1050" dirty="0" err="1"/>
              <a:t>with</a:t>
            </a:r>
            <a:r>
              <a:rPr lang="nl-BE" sz="1050" dirty="0"/>
              <a:t> </a:t>
            </a:r>
            <a:r>
              <a:rPr lang="nl-BE" sz="1050" dirty="0" err="1"/>
              <a:t>the</a:t>
            </a:r>
            <a:r>
              <a:rPr lang="nl-BE" sz="1050" dirty="0"/>
              <a:t> </a:t>
            </a:r>
            <a:r>
              <a:rPr lang="nl-BE" sz="1050" dirty="0" err="1"/>
              <a:t>law</a:t>
            </a:r>
            <a:r>
              <a:rPr lang="nl-BE" sz="1050" dirty="0"/>
              <a:t> of 7 May 2004 </a:t>
            </a:r>
            <a:r>
              <a:rPr lang="nl-BE" sz="1050" dirty="0" err="1"/>
              <a:t>concerning</a:t>
            </a:r>
            <a:r>
              <a:rPr lang="nl-BE" sz="1050" dirty="0"/>
              <a:t> </a:t>
            </a:r>
            <a:r>
              <a:rPr lang="nl-BE" sz="1050" dirty="0" err="1"/>
              <a:t>experiments</a:t>
            </a:r>
            <a:r>
              <a:rPr lang="nl-BE" sz="1050" dirty="0"/>
              <a:t> on </a:t>
            </a:r>
            <a:r>
              <a:rPr lang="nl-BE" sz="1050" dirty="0" err="1"/>
              <a:t>the</a:t>
            </a:r>
            <a:r>
              <a:rPr lang="nl-BE" sz="1050" dirty="0"/>
              <a:t> human person. For </a:t>
            </a:r>
            <a:r>
              <a:rPr lang="nl-BE" sz="1050" dirty="0" err="1"/>
              <a:t>Clinical</a:t>
            </a:r>
            <a:r>
              <a:rPr lang="nl-BE" sz="1050" dirty="0"/>
              <a:t> </a:t>
            </a:r>
            <a:r>
              <a:rPr lang="nl-BE" sz="1050" dirty="0" err="1"/>
              <a:t>Investigations</a:t>
            </a:r>
            <a:r>
              <a:rPr lang="nl-BE" sz="1050" dirty="0"/>
              <a:t> </a:t>
            </a:r>
            <a:r>
              <a:rPr lang="nl-BE" sz="1050" dirty="0" err="1"/>
              <a:t>under</a:t>
            </a:r>
            <a:r>
              <a:rPr lang="nl-BE" sz="1050" dirty="0"/>
              <a:t> MDR (1) </a:t>
            </a:r>
            <a:r>
              <a:rPr lang="nl-BE" sz="1050" dirty="0" err="1"/>
              <a:t>and</a:t>
            </a:r>
            <a:r>
              <a:rPr lang="nl-BE" sz="1050" dirty="0"/>
              <a:t> Performance Studies </a:t>
            </a:r>
            <a:r>
              <a:rPr lang="nl-BE" sz="1050" dirty="0" err="1"/>
              <a:t>under</a:t>
            </a:r>
            <a:r>
              <a:rPr lang="nl-BE" sz="1050" dirty="0"/>
              <a:t> IVDR (2) </a:t>
            </a:r>
            <a:r>
              <a:rPr lang="nl-BE" sz="1050" dirty="0" err="1"/>
              <a:t>the</a:t>
            </a:r>
            <a:r>
              <a:rPr lang="nl-BE" sz="1050" dirty="0"/>
              <a:t> </a:t>
            </a:r>
            <a:r>
              <a:rPr lang="nl-BE" sz="1050" dirty="0" err="1"/>
              <a:t>study</a:t>
            </a:r>
            <a:r>
              <a:rPr lang="nl-BE" sz="1050" dirty="0"/>
              <a:t> </a:t>
            </a:r>
            <a:r>
              <a:rPr lang="nl-BE" sz="1050" dirty="0" err="1"/>
              <a:t>shall</a:t>
            </a:r>
            <a:r>
              <a:rPr lang="nl-BE" sz="1050" dirty="0"/>
              <a:t> </a:t>
            </a:r>
            <a:r>
              <a:rPr lang="nl-BE" sz="1050" dirty="0" err="1"/>
              <a:t>be</a:t>
            </a:r>
            <a:r>
              <a:rPr lang="nl-BE" sz="1050" dirty="0"/>
              <a:t> </a:t>
            </a:r>
            <a:r>
              <a:rPr lang="nl-BE" sz="1050" dirty="0" err="1"/>
              <a:t>submitted</a:t>
            </a:r>
            <a:r>
              <a:rPr lang="nl-BE" sz="1050" dirty="0"/>
              <a:t> </a:t>
            </a:r>
            <a:r>
              <a:rPr lang="nl-BE" sz="1050" dirty="0" err="1"/>
              <a:t>for</a:t>
            </a:r>
            <a:r>
              <a:rPr lang="nl-BE" sz="1050" dirty="0"/>
              <a:t> </a:t>
            </a:r>
            <a:r>
              <a:rPr lang="nl-BE" sz="1050" dirty="0" err="1"/>
              <a:t>approval</a:t>
            </a:r>
            <a:r>
              <a:rPr lang="nl-BE" sz="1050" dirty="0"/>
              <a:t> </a:t>
            </a:r>
            <a:r>
              <a:rPr lang="nl-BE" sz="1050" dirty="0" err="1"/>
              <a:t>through</a:t>
            </a:r>
            <a:r>
              <a:rPr lang="nl-BE" sz="1050" dirty="0"/>
              <a:t> </a:t>
            </a:r>
            <a:r>
              <a:rPr lang="nl-BE" sz="1050" dirty="0" err="1"/>
              <a:t>the</a:t>
            </a:r>
            <a:r>
              <a:rPr lang="nl-BE" sz="1050" dirty="0"/>
              <a:t> </a:t>
            </a:r>
            <a:r>
              <a:rPr lang="nl-BE" sz="1050" dirty="0" err="1"/>
              <a:t>appropriate</a:t>
            </a:r>
            <a:r>
              <a:rPr lang="nl-BE" sz="1050" dirty="0"/>
              <a:t> </a:t>
            </a:r>
            <a:r>
              <a:rPr lang="nl-BE" sz="1050" dirty="0" err="1"/>
              <a:t>regulatory</a:t>
            </a:r>
            <a:r>
              <a:rPr lang="nl-BE" sz="1050" dirty="0"/>
              <a:t> </a:t>
            </a:r>
            <a:r>
              <a:rPr lang="nl-BE" sz="1050" dirty="0" err="1"/>
              <a:t>pathway</a:t>
            </a:r>
            <a:r>
              <a:rPr lang="nl-BE" sz="1050" dirty="0"/>
              <a:t> in </a:t>
            </a:r>
            <a:r>
              <a:rPr lang="nl-BE" sz="1050" dirty="0" err="1"/>
              <a:t>accordance</a:t>
            </a:r>
            <a:r>
              <a:rPr lang="nl-BE" sz="1050" dirty="0"/>
              <a:t> </a:t>
            </a:r>
            <a:r>
              <a:rPr lang="nl-BE" sz="1050" dirty="0" err="1"/>
              <a:t>with</a:t>
            </a:r>
            <a:r>
              <a:rPr lang="nl-BE" sz="1050" dirty="0"/>
              <a:t> </a:t>
            </a:r>
            <a:r>
              <a:rPr lang="nl-BE" sz="1050" dirty="0" err="1"/>
              <a:t>the</a:t>
            </a:r>
            <a:r>
              <a:rPr lang="nl-BE" sz="1050" dirty="0"/>
              <a:t> </a:t>
            </a:r>
            <a:r>
              <a:rPr lang="nl-BE" sz="1050" dirty="0" err="1"/>
              <a:t>respective</a:t>
            </a:r>
            <a:r>
              <a:rPr lang="nl-BE" sz="1050" dirty="0"/>
              <a:t> FAMHP guideline </a:t>
            </a:r>
            <a:r>
              <a:rPr lang="nl-BE" sz="1050" dirty="0">
                <a:hlinkClick r:id="rId5"/>
              </a:rPr>
              <a:t>(1)</a:t>
            </a:r>
            <a:r>
              <a:rPr lang="nl-BE" sz="1050" dirty="0"/>
              <a:t> </a:t>
            </a:r>
            <a:r>
              <a:rPr lang="nl-BE" sz="1050" dirty="0">
                <a:hlinkClick r:id="rId6"/>
              </a:rPr>
              <a:t>(2)</a:t>
            </a:r>
            <a:r>
              <a:rPr lang="nl-BE" sz="1050" dirty="0"/>
              <a:t>.</a:t>
            </a:r>
          </a:p>
          <a:p>
            <a:r>
              <a:rPr lang="nl-BE" sz="1050" dirty="0"/>
              <a:t>**</a:t>
            </a:r>
            <a:r>
              <a:rPr lang="nl-BE" sz="1050" i="1" dirty="0"/>
              <a:t>In </a:t>
            </a:r>
            <a:r>
              <a:rPr lang="nl-BE" sz="1050" i="1" dirty="0" err="1"/>
              <a:t>accordance</a:t>
            </a:r>
            <a:r>
              <a:rPr lang="nl-BE" sz="1050" i="1" dirty="0"/>
              <a:t> </a:t>
            </a:r>
            <a:r>
              <a:rPr lang="nl-BE" sz="1050" i="1" dirty="0" err="1"/>
              <a:t>with</a:t>
            </a:r>
            <a:r>
              <a:rPr lang="nl-BE" sz="1050" i="1" dirty="0"/>
              <a:t> </a:t>
            </a:r>
            <a:r>
              <a:rPr lang="nl-BE" sz="1000" i="1" dirty="0" err="1"/>
              <a:t>Article</a:t>
            </a:r>
            <a:r>
              <a:rPr lang="nl-BE" sz="1000" i="1" dirty="0"/>
              <a:t> 22 HBM </a:t>
            </a:r>
            <a:r>
              <a:rPr lang="nl-BE" sz="1000" i="1" dirty="0" err="1"/>
              <a:t>Law</a:t>
            </a:r>
            <a:r>
              <a:rPr lang="nl-BE" sz="1000" i="1" dirty="0"/>
              <a:t>, </a:t>
            </a:r>
            <a:r>
              <a:rPr lang="nl-BE" sz="1000" i="1" dirty="0" err="1"/>
              <a:t>if</a:t>
            </a:r>
            <a:r>
              <a:rPr lang="nl-BE" sz="1000" i="1" dirty="0"/>
              <a:t> </a:t>
            </a:r>
            <a:r>
              <a:rPr lang="nl-BE" sz="1000" i="1" dirty="0" err="1"/>
              <a:t>the</a:t>
            </a:r>
            <a:r>
              <a:rPr lang="nl-BE" sz="1000" i="1" dirty="0"/>
              <a:t> </a:t>
            </a:r>
            <a:r>
              <a:rPr lang="nl-BE" sz="1000" i="1" dirty="0" err="1"/>
              <a:t>use</a:t>
            </a:r>
            <a:r>
              <a:rPr lang="nl-BE" sz="1000" i="1" dirty="0"/>
              <a:t> of </a:t>
            </a:r>
            <a:r>
              <a:rPr lang="nl-BE" sz="1000" i="1" dirty="0" err="1"/>
              <a:t>the</a:t>
            </a:r>
            <a:r>
              <a:rPr lang="nl-BE" sz="1000" i="1" dirty="0"/>
              <a:t> HBM </a:t>
            </a:r>
            <a:r>
              <a:rPr lang="nl-BE" sz="1000" i="1" dirty="0" err="1"/>
              <a:t>falls</a:t>
            </a:r>
            <a:r>
              <a:rPr lang="nl-BE" sz="1000" i="1" dirty="0"/>
              <a:t> </a:t>
            </a:r>
            <a:r>
              <a:rPr lang="nl-BE" sz="1000" i="1" dirty="0" err="1"/>
              <a:t>within</a:t>
            </a:r>
            <a:r>
              <a:rPr lang="nl-BE" sz="1000" i="1" dirty="0"/>
              <a:t> </a:t>
            </a:r>
            <a:r>
              <a:rPr lang="nl-BE" sz="1000" i="1" dirty="0" err="1"/>
              <a:t>the</a:t>
            </a:r>
            <a:r>
              <a:rPr lang="nl-BE" sz="1000" i="1" dirty="0"/>
              <a:t> </a:t>
            </a:r>
            <a:r>
              <a:rPr lang="nl-BE" sz="1000" i="1" dirty="0" err="1"/>
              <a:t>aims</a:t>
            </a:r>
            <a:r>
              <a:rPr lang="nl-BE" sz="1000" i="1" dirty="0"/>
              <a:t>, </a:t>
            </a:r>
            <a:r>
              <a:rPr lang="nl-BE" sz="1000" i="1" dirty="0" err="1"/>
              <a:t>objectives</a:t>
            </a:r>
            <a:r>
              <a:rPr lang="nl-BE" sz="1000" i="1" dirty="0"/>
              <a:t> </a:t>
            </a:r>
            <a:r>
              <a:rPr lang="nl-BE" sz="1000" i="1" dirty="0" err="1"/>
              <a:t>and</a:t>
            </a:r>
            <a:r>
              <a:rPr lang="nl-BE" sz="1000" i="1" dirty="0"/>
              <a:t> </a:t>
            </a:r>
            <a:r>
              <a:rPr lang="nl-BE" sz="1000" i="1" dirty="0" err="1"/>
              <a:t>activities</a:t>
            </a:r>
            <a:r>
              <a:rPr lang="nl-BE" sz="1000" i="1" dirty="0"/>
              <a:t> of </a:t>
            </a:r>
            <a:r>
              <a:rPr lang="nl-BE" sz="1000" i="1" dirty="0" err="1"/>
              <a:t>the</a:t>
            </a:r>
            <a:r>
              <a:rPr lang="nl-BE" sz="1000" i="1" dirty="0"/>
              <a:t> </a:t>
            </a:r>
            <a:r>
              <a:rPr lang="nl-BE" sz="1000" i="1" dirty="0" err="1"/>
              <a:t>biobank</a:t>
            </a:r>
            <a:r>
              <a:rPr lang="nl-BE" sz="1000" i="1" dirty="0"/>
              <a:t> as </a:t>
            </a:r>
            <a:r>
              <a:rPr lang="nl-BE" sz="1000" i="1" dirty="0" err="1"/>
              <a:t>approved</a:t>
            </a:r>
            <a:r>
              <a:rPr lang="nl-BE" sz="1000" i="1" dirty="0"/>
              <a:t> </a:t>
            </a:r>
            <a:r>
              <a:rPr lang="nl-BE" sz="1000" i="1" dirty="0" err="1"/>
              <a:t>by</a:t>
            </a:r>
            <a:r>
              <a:rPr lang="nl-BE" sz="1000" i="1" dirty="0"/>
              <a:t> </a:t>
            </a:r>
            <a:r>
              <a:rPr lang="nl-BE" sz="1000" i="1" dirty="0" err="1"/>
              <a:t>the</a:t>
            </a:r>
            <a:r>
              <a:rPr lang="nl-BE" sz="1000" i="1" dirty="0"/>
              <a:t> EC, </a:t>
            </a:r>
            <a:r>
              <a:rPr lang="nl-BE" sz="1000" i="1" dirty="0" err="1"/>
              <a:t>then</a:t>
            </a:r>
            <a:r>
              <a:rPr lang="nl-BE" sz="1000" i="1" dirty="0"/>
              <a:t> </a:t>
            </a:r>
            <a:r>
              <a:rPr lang="nl-BE" sz="1000" i="1" dirty="0" err="1"/>
              <a:t>this</a:t>
            </a:r>
            <a:r>
              <a:rPr lang="nl-BE" sz="1000" i="1" dirty="0"/>
              <a:t> </a:t>
            </a:r>
            <a:r>
              <a:rPr lang="nl-BE" sz="1000" i="1" dirty="0" err="1"/>
              <a:t>approval</a:t>
            </a:r>
            <a:r>
              <a:rPr lang="nl-BE" sz="1000" i="1" dirty="0"/>
              <a:t> </a:t>
            </a:r>
            <a:r>
              <a:rPr lang="nl-BE" sz="1000" i="1" dirty="0" err="1"/>
              <a:t>may</a:t>
            </a:r>
            <a:r>
              <a:rPr lang="nl-BE" sz="1000" i="1" dirty="0"/>
              <a:t> </a:t>
            </a:r>
            <a:r>
              <a:rPr lang="nl-BE" sz="1000" i="1" dirty="0" err="1"/>
              <a:t>replace</a:t>
            </a:r>
            <a:r>
              <a:rPr lang="nl-BE" sz="1000" i="1" dirty="0"/>
              <a:t> </a:t>
            </a:r>
            <a:r>
              <a:rPr lang="nl-BE" sz="1000" i="1" dirty="0" err="1"/>
              <a:t>the</a:t>
            </a:r>
            <a:r>
              <a:rPr lang="nl-BE" sz="1000" i="1" dirty="0"/>
              <a:t> separate EC </a:t>
            </a:r>
            <a:r>
              <a:rPr lang="nl-BE" sz="1000" i="1" dirty="0" err="1"/>
              <a:t>approval</a:t>
            </a:r>
            <a:r>
              <a:rPr lang="nl-BE" sz="1000" i="1" dirty="0"/>
              <a:t> </a:t>
            </a:r>
            <a:r>
              <a:rPr lang="nl-BE" sz="1000" i="1" dirty="0" err="1"/>
              <a:t>for</a:t>
            </a:r>
            <a:r>
              <a:rPr lang="nl-BE" sz="1000" i="1" dirty="0"/>
              <a:t> </a:t>
            </a:r>
            <a:r>
              <a:rPr lang="nl-BE" sz="1000" i="1" dirty="0" err="1"/>
              <a:t>the</a:t>
            </a:r>
            <a:r>
              <a:rPr lang="nl-BE" sz="1000" i="1" dirty="0"/>
              <a:t> </a:t>
            </a:r>
            <a:r>
              <a:rPr lang="nl-BE" sz="1000" i="1" dirty="0" err="1"/>
              <a:t>use</a:t>
            </a:r>
            <a:r>
              <a:rPr lang="nl-BE" sz="1000" i="1" dirty="0"/>
              <a:t> of </a:t>
            </a:r>
            <a:r>
              <a:rPr lang="nl-BE" sz="1000" i="1" dirty="0" err="1"/>
              <a:t>the</a:t>
            </a:r>
            <a:r>
              <a:rPr lang="nl-BE" sz="1000" i="1" dirty="0"/>
              <a:t> HBM.</a:t>
            </a:r>
          </a:p>
        </p:txBody>
      </p:sp>
      <p:sp>
        <p:nvSpPr>
          <p:cNvPr id="22" name="Pijl-omlaag 31">
            <a:extLst>
              <a:ext uri="{FF2B5EF4-FFF2-40B4-BE49-F238E27FC236}">
                <a16:creationId xmlns:a16="http://schemas.microsoft.com/office/drawing/2014/main" id="{DE6B627A-6C87-1763-ADAA-C825771B399A}"/>
              </a:ext>
            </a:extLst>
          </p:cNvPr>
          <p:cNvSpPr/>
          <p:nvPr/>
        </p:nvSpPr>
        <p:spPr>
          <a:xfrm rot="16200000">
            <a:off x="3766249" y="19769943"/>
            <a:ext cx="282798" cy="58400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52" name="Tekstvak 51">
            <a:extLst>
              <a:ext uri="{FF2B5EF4-FFF2-40B4-BE49-F238E27FC236}">
                <a16:creationId xmlns:a16="http://schemas.microsoft.com/office/drawing/2014/main" id="{69C2CE78-3CA2-1905-E4CB-A25622BC846F}"/>
              </a:ext>
            </a:extLst>
          </p:cNvPr>
          <p:cNvSpPr txBox="1"/>
          <p:nvPr/>
        </p:nvSpPr>
        <p:spPr>
          <a:xfrm>
            <a:off x="3625041" y="19563878"/>
            <a:ext cx="455574" cy="369332"/>
          </a:xfrm>
          <a:prstGeom prst="rect">
            <a:avLst/>
          </a:prstGeom>
          <a:noFill/>
        </p:spPr>
        <p:txBody>
          <a:bodyPr wrap="none" rtlCol="0">
            <a:spAutoFit/>
          </a:bodyPr>
          <a:lstStyle/>
          <a:p>
            <a:r>
              <a:rPr lang="nl-BE" dirty="0"/>
              <a:t>No</a:t>
            </a:r>
          </a:p>
        </p:txBody>
      </p:sp>
      <p:sp>
        <p:nvSpPr>
          <p:cNvPr id="53" name="Tekstvak 52">
            <a:extLst>
              <a:ext uri="{FF2B5EF4-FFF2-40B4-BE49-F238E27FC236}">
                <a16:creationId xmlns:a16="http://schemas.microsoft.com/office/drawing/2014/main" id="{30E8CCE4-3777-0CB7-805F-1E78163A5DB5}"/>
              </a:ext>
            </a:extLst>
          </p:cNvPr>
          <p:cNvSpPr txBox="1"/>
          <p:nvPr/>
        </p:nvSpPr>
        <p:spPr>
          <a:xfrm>
            <a:off x="4305530" y="19738677"/>
            <a:ext cx="2519950" cy="646331"/>
          </a:xfrm>
          <a:prstGeom prst="rect">
            <a:avLst/>
          </a:prstGeom>
          <a:solidFill>
            <a:schemeClr val="accent3">
              <a:lumMod val="40000"/>
              <a:lumOff val="60000"/>
            </a:schemeClr>
          </a:solidFill>
        </p:spPr>
        <p:txBody>
          <a:bodyPr wrap="square" rtlCol="0">
            <a:spAutoFit/>
          </a:bodyPr>
          <a:lstStyle/>
          <a:p>
            <a:r>
              <a:rPr lang="nl-BE" sz="1200" dirty="0" err="1">
                <a:solidFill>
                  <a:srgbClr val="C00000"/>
                </a:solidFill>
              </a:rPr>
              <a:t>Use</a:t>
            </a:r>
            <a:r>
              <a:rPr lang="nl-BE" sz="1200" dirty="0">
                <a:solidFill>
                  <a:srgbClr val="C00000"/>
                </a:solidFill>
              </a:rPr>
              <a:t> of HBM </a:t>
            </a:r>
            <a:r>
              <a:rPr lang="nl-BE" sz="1200" dirty="0" err="1">
                <a:solidFill>
                  <a:srgbClr val="C00000"/>
                </a:solidFill>
              </a:rPr>
              <a:t>resides</a:t>
            </a:r>
            <a:r>
              <a:rPr lang="nl-BE" sz="1200" dirty="0">
                <a:solidFill>
                  <a:srgbClr val="C00000"/>
                </a:solidFill>
              </a:rPr>
              <a:t> </a:t>
            </a:r>
            <a:r>
              <a:rPr lang="nl-BE" sz="1200" dirty="0" err="1">
                <a:solidFill>
                  <a:srgbClr val="C00000"/>
                </a:solidFill>
              </a:rPr>
              <a:t>under</a:t>
            </a:r>
            <a:r>
              <a:rPr lang="nl-BE" sz="1200" dirty="0">
                <a:solidFill>
                  <a:srgbClr val="C00000"/>
                </a:solidFill>
              </a:rPr>
              <a:t> </a:t>
            </a:r>
            <a:r>
              <a:rPr lang="nl-BE" sz="1200" dirty="0" err="1">
                <a:solidFill>
                  <a:srgbClr val="C00000"/>
                </a:solidFill>
              </a:rPr>
              <a:t>initial</a:t>
            </a:r>
            <a:r>
              <a:rPr lang="nl-BE" sz="1200" dirty="0">
                <a:solidFill>
                  <a:srgbClr val="C00000"/>
                </a:solidFill>
              </a:rPr>
              <a:t> EC </a:t>
            </a:r>
            <a:r>
              <a:rPr lang="nl-BE" sz="1200" dirty="0" err="1">
                <a:solidFill>
                  <a:srgbClr val="C00000"/>
                </a:solidFill>
              </a:rPr>
              <a:t>approval</a:t>
            </a:r>
            <a:r>
              <a:rPr lang="nl-BE" sz="1200" dirty="0">
                <a:solidFill>
                  <a:srgbClr val="C00000"/>
                </a:solidFill>
              </a:rPr>
              <a:t>. No </a:t>
            </a:r>
            <a:r>
              <a:rPr lang="nl-BE" sz="1200" dirty="0" err="1">
                <a:solidFill>
                  <a:srgbClr val="C00000"/>
                </a:solidFill>
              </a:rPr>
              <a:t>further</a:t>
            </a:r>
            <a:r>
              <a:rPr lang="nl-BE" sz="1200" dirty="0">
                <a:solidFill>
                  <a:srgbClr val="C00000"/>
                </a:solidFill>
              </a:rPr>
              <a:t> actions </a:t>
            </a:r>
            <a:r>
              <a:rPr lang="nl-BE" sz="1200" dirty="0" err="1">
                <a:solidFill>
                  <a:srgbClr val="C00000"/>
                </a:solidFill>
              </a:rPr>
              <a:t>required</a:t>
            </a:r>
            <a:r>
              <a:rPr lang="nl-BE" sz="1200" dirty="0">
                <a:solidFill>
                  <a:srgbClr val="C00000"/>
                </a:solidFill>
              </a:rPr>
              <a:t>.</a:t>
            </a:r>
          </a:p>
        </p:txBody>
      </p:sp>
    </p:spTree>
    <p:extLst>
      <p:ext uri="{BB962C8B-B14F-4D97-AF65-F5344CB8AC3E}">
        <p14:creationId xmlns:p14="http://schemas.microsoft.com/office/powerpoint/2010/main" val="275800049"/>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2441</TotalTime>
  <Words>1267</Words>
  <Application>Microsoft Office PowerPoint</Application>
  <PresentationFormat>Aangepast</PresentationFormat>
  <Paragraphs>85</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Wingdings</vt:lpstr>
      <vt:lpstr>Kantoorthema</vt:lpstr>
      <vt:lpstr>PowerPoint-presentatie</vt:lpstr>
    </vt:vector>
  </TitlesOfParts>
  <Company>Universitair Ziekenhuis Antwerpen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Moons, Pieter</dc:creator>
  <cp:lastModifiedBy>Aernout De Raemaeker</cp:lastModifiedBy>
  <cp:revision>75</cp:revision>
  <dcterms:created xsi:type="dcterms:W3CDTF">2022-05-19T13:55:35Z</dcterms:created>
  <dcterms:modified xsi:type="dcterms:W3CDTF">2025-06-04T15:35:21Z</dcterms:modified>
</cp:coreProperties>
</file>