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0799763"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F43462-1A12-A86C-EE5F-D2F0BD4D4C74}" name="Aernout De Raemaeker" initials="AD" userId="S::aernout.deraemaeker@uzleuven.be::8d47d75e-1d4a-45e1-965e-503cf13335f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94" autoAdjust="0"/>
    <p:restoredTop sz="96283" autoAdjust="0"/>
  </p:normalViewPr>
  <p:slideViewPr>
    <p:cSldViewPr snapToGrid="0">
      <p:cViewPr>
        <p:scale>
          <a:sx n="80" d="100"/>
          <a:sy n="80" d="100"/>
        </p:scale>
        <p:origin x="2004" y="-48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809982" y="5891626"/>
            <a:ext cx="9179799" cy="12533242"/>
          </a:xfrm>
        </p:spPr>
        <p:txBody>
          <a:bodyPr anchor="b"/>
          <a:lstStyle>
            <a:lvl1pPr algn="ctr">
              <a:defRPr sz="7087"/>
            </a:lvl1pPr>
          </a:lstStyle>
          <a:p>
            <a:r>
              <a:rPr lang="nl-NL"/>
              <a:t>Klik om de stijl te bewerken</a:t>
            </a:r>
            <a:endParaRPr lang="en-US" dirty="0"/>
          </a:p>
        </p:txBody>
      </p:sp>
      <p:sp>
        <p:nvSpPr>
          <p:cNvPr id="3" name="Subtitle 2"/>
          <p:cNvSpPr>
            <a:spLocks noGrp="1"/>
          </p:cNvSpPr>
          <p:nvPr>
            <p:ph type="subTitle" idx="1"/>
          </p:nvPr>
        </p:nvSpPr>
        <p:spPr>
          <a:xfrm>
            <a:off x="1349971" y="18908198"/>
            <a:ext cx="8099822" cy="8691601"/>
          </a:xfrm>
        </p:spPr>
        <p:txBody>
          <a:bodyPr/>
          <a:lstStyle>
            <a:lvl1pPr marL="0" indent="0" algn="ctr">
              <a:buNone/>
              <a:defRPr sz="2835"/>
            </a:lvl1pPr>
            <a:lvl2pPr marL="539999" indent="0" algn="ctr">
              <a:buNone/>
              <a:defRPr sz="2362"/>
            </a:lvl2pPr>
            <a:lvl3pPr marL="1079998" indent="0" algn="ctr">
              <a:buNone/>
              <a:defRPr sz="2126"/>
            </a:lvl3pPr>
            <a:lvl4pPr marL="1619997" indent="0" algn="ctr">
              <a:buNone/>
              <a:defRPr sz="1890"/>
            </a:lvl4pPr>
            <a:lvl5pPr marL="2159996" indent="0" algn="ctr">
              <a:buNone/>
              <a:defRPr sz="1890"/>
            </a:lvl5pPr>
            <a:lvl6pPr marL="2699995" indent="0" algn="ctr">
              <a:buNone/>
              <a:defRPr sz="1890"/>
            </a:lvl6pPr>
            <a:lvl7pPr marL="3239994" indent="0" algn="ctr">
              <a:buNone/>
              <a:defRPr sz="1890"/>
            </a:lvl7pPr>
            <a:lvl8pPr marL="3779992" indent="0" algn="ctr">
              <a:buNone/>
              <a:defRPr sz="1890"/>
            </a:lvl8pPr>
            <a:lvl9pPr marL="4319991" indent="0" algn="ctr">
              <a:buNone/>
              <a:defRPr sz="189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9FDF07DF-B3A4-4F42-935D-7FBC9831AF4D}" type="datetimeFigureOut">
              <a:rPr lang="nl-BE" smtClean="0"/>
              <a:t>4-6-2025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44607-D52D-4920-A008-28A423E46AA9}" type="slidenum">
              <a:rPr lang="nl-BE" smtClean="0"/>
              <a:t>‹nr.›</a:t>
            </a:fld>
            <a:endParaRPr lang="nl-BE"/>
          </a:p>
        </p:txBody>
      </p:sp>
    </p:spTree>
    <p:extLst>
      <p:ext uri="{BB962C8B-B14F-4D97-AF65-F5344CB8AC3E}">
        <p14:creationId xmlns:p14="http://schemas.microsoft.com/office/powerpoint/2010/main" val="3091977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FDF07DF-B3A4-4F42-935D-7FBC9831AF4D}" type="datetimeFigureOut">
              <a:rPr lang="nl-BE" smtClean="0"/>
              <a:t>4-6-2025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44607-D52D-4920-A008-28A423E46AA9}" type="slidenum">
              <a:rPr lang="nl-BE" smtClean="0"/>
              <a:t>‹nr.›</a:t>
            </a:fld>
            <a:endParaRPr lang="nl-BE"/>
          </a:p>
        </p:txBody>
      </p:sp>
    </p:spTree>
    <p:extLst>
      <p:ext uri="{BB962C8B-B14F-4D97-AF65-F5344CB8AC3E}">
        <p14:creationId xmlns:p14="http://schemas.microsoft.com/office/powerpoint/2010/main" val="1659153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8581" y="1916653"/>
            <a:ext cx="2328699" cy="30508114"/>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742484" y="1916653"/>
            <a:ext cx="6851100" cy="3050811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FDF07DF-B3A4-4F42-935D-7FBC9831AF4D}" type="datetimeFigureOut">
              <a:rPr lang="nl-BE" smtClean="0"/>
              <a:t>4-6-2025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44607-D52D-4920-A008-28A423E46AA9}" type="slidenum">
              <a:rPr lang="nl-BE" smtClean="0"/>
              <a:t>‹nr.›</a:t>
            </a:fld>
            <a:endParaRPr lang="nl-BE"/>
          </a:p>
        </p:txBody>
      </p:sp>
    </p:spTree>
    <p:extLst>
      <p:ext uri="{BB962C8B-B14F-4D97-AF65-F5344CB8AC3E}">
        <p14:creationId xmlns:p14="http://schemas.microsoft.com/office/powerpoint/2010/main" val="112161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FDF07DF-B3A4-4F42-935D-7FBC9831AF4D}" type="datetimeFigureOut">
              <a:rPr lang="nl-BE" smtClean="0"/>
              <a:t>4-6-2025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44607-D52D-4920-A008-28A423E46AA9}" type="slidenum">
              <a:rPr lang="nl-BE" smtClean="0"/>
              <a:t>‹nr.›</a:t>
            </a:fld>
            <a:endParaRPr lang="nl-BE"/>
          </a:p>
        </p:txBody>
      </p:sp>
    </p:spTree>
    <p:extLst>
      <p:ext uri="{BB962C8B-B14F-4D97-AF65-F5344CB8AC3E}">
        <p14:creationId xmlns:p14="http://schemas.microsoft.com/office/powerpoint/2010/main" val="6457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36859" y="8974945"/>
            <a:ext cx="9314796" cy="14974888"/>
          </a:xfrm>
        </p:spPr>
        <p:txBody>
          <a:bodyPr anchor="b"/>
          <a:lstStyle>
            <a:lvl1pPr>
              <a:defRPr sz="7087"/>
            </a:lvl1pPr>
          </a:lstStyle>
          <a:p>
            <a:r>
              <a:rPr lang="nl-NL"/>
              <a:t>Klik om de stijl te bewerken</a:t>
            </a:r>
            <a:endParaRPr lang="en-US" dirty="0"/>
          </a:p>
        </p:txBody>
      </p:sp>
      <p:sp>
        <p:nvSpPr>
          <p:cNvPr id="3" name="Text Placeholder 2"/>
          <p:cNvSpPr>
            <a:spLocks noGrp="1"/>
          </p:cNvSpPr>
          <p:nvPr>
            <p:ph type="body" idx="1"/>
          </p:nvPr>
        </p:nvSpPr>
        <p:spPr>
          <a:xfrm>
            <a:off x="736859" y="24091502"/>
            <a:ext cx="9314796" cy="7874940"/>
          </a:xfrm>
        </p:spPr>
        <p:txBody>
          <a:bodyPr/>
          <a:lstStyle>
            <a:lvl1pPr marL="0" indent="0">
              <a:buNone/>
              <a:defRPr sz="2835">
                <a:solidFill>
                  <a:schemeClr val="tx1"/>
                </a:solidFill>
              </a:defRPr>
            </a:lvl1pPr>
            <a:lvl2pPr marL="539999" indent="0">
              <a:buNone/>
              <a:defRPr sz="2362">
                <a:solidFill>
                  <a:schemeClr val="tx1">
                    <a:tint val="75000"/>
                  </a:schemeClr>
                </a:solidFill>
              </a:defRPr>
            </a:lvl2pPr>
            <a:lvl3pPr marL="1079998" indent="0">
              <a:buNone/>
              <a:defRPr sz="2126">
                <a:solidFill>
                  <a:schemeClr val="tx1">
                    <a:tint val="75000"/>
                  </a:schemeClr>
                </a:solidFill>
              </a:defRPr>
            </a:lvl3pPr>
            <a:lvl4pPr marL="1619997" indent="0">
              <a:buNone/>
              <a:defRPr sz="1890">
                <a:solidFill>
                  <a:schemeClr val="tx1">
                    <a:tint val="75000"/>
                  </a:schemeClr>
                </a:solidFill>
              </a:defRPr>
            </a:lvl4pPr>
            <a:lvl5pPr marL="2159996" indent="0">
              <a:buNone/>
              <a:defRPr sz="1890">
                <a:solidFill>
                  <a:schemeClr val="tx1">
                    <a:tint val="75000"/>
                  </a:schemeClr>
                </a:solidFill>
              </a:defRPr>
            </a:lvl5pPr>
            <a:lvl6pPr marL="2699995" indent="0">
              <a:buNone/>
              <a:defRPr sz="1890">
                <a:solidFill>
                  <a:schemeClr val="tx1">
                    <a:tint val="75000"/>
                  </a:schemeClr>
                </a:solidFill>
              </a:defRPr>
            </a:lvl6pPr>
            <a:lvl7pPr marL="3239994" indent="0">
              <a:buNone/>
              <a:defRPr sz="1890">
                <a:solidFill>
                  <a:schemeClr val="tx1">
                    <a:tint val="75000"/>
                  </a:schemeClr>
                </a:solidFill>
              </a:defRPr>
            </a:lvl7pPr>
            <a:lvl8pPr marL="3779992" indent="0">
              <a:buNone/>
              <a:defRPr sz="1890">
                <a:solidFill>
                  <a:schemeClr val="tx1">
                    <a:tint val="75000"/>
                  </a:schemeClr>
                </a:solidFill>
              </a:defRPr>
            </a:lvl8pPr>
            <a:lvl9pPr marL="4319991" indent="0">
              <a:buNone/>
              <a:defRPr sz="189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FDF07DF-B3A4-4F42-935D-7FBC9831AF4D}" type="datetimeFigureOut">
              <a:rPr lang="nl-BE" smtClean="0"/>
              <a:t>4-6-2025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44607-D52D-4920-A008-28A423E46AA9}" type="slidenum">
              <a:rPr lang="nl-BE" smtClean="0"/>
              <a:t>‹nr.›</a:t>
            </a:fld>
            <a:endParaRPr lang="nl-BE"/>
          </a:p>
        </p:txBody>
      </p:sp>
    </p:spTree>
    <p:extLst>
      <p:ext uri="{BB962C8B-B14F-4D97-AF65-F5344CB8AC3E}">
        <p14:creationId xmlns:p14="http://schemas.microsoft.com/office/powerpoint/2010/main" val="659183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742484" y="9583264"/>
            <a:ext cx="4589899" cy="2284150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467380" y="9583264"/>
            <a:ext cx="4589899" cy="2284150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FDF07DF-B3A4-4F42-935D-7FBC9831AF4D}" type="datetimeFigureOut">
              <a:rPr lang="nl-BE" smtClean="0"/>
              <a:t>4-6-2025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3C44607-D52D-4920-A008-28A423E46AA9}" type="slidenum">
              <a:rPr lang="nl-BE" smtClean="0"/>
              <a:t>‹nr.›</a:t>
            </a:fld>
            <a:endParaRPr lang="nl-BE"/>
          </a:p>
        </p:txBody>
      </p:sp>
    </p:spTree>
    <p:extLst>
      <p:ext uri="{BB962C8B-B14F-4D97-AF65-F5344CB8AC3E}">
        <p14:creationId xmlns:p14="http://schemas.microsoft.com/office/powerpoint/2010/main" val="24169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743890" y="1916661"/>
            <a:ext cx="9314796" cy="6958285"/>
          </a:xfrm>
        </p:spPr>
        <p:txBody>
          <a:bodyPr/>
          <a:lstStyle/>
          <a:p>
            <a:r>
              <a:rPr lang="nl-NL"/>
              <a:t>Klik om de stijl te bewerken</a:t>
            </a:r>
            <a:endParaRPr lang="en-US" dirty="0"/>
          </a:p>
        </p:txBody>
      </p:sp>
      <p:sp>
        <p:nvSpPr>
          <p:cNvPr id="3" name="Text Placeholder 2"/>
          <p:cNvSpPr>
            <a:spLocks noGrp="1"/>
          </p:cNvSpPr>
          <p:nvPr>
            <p:ph type="body" idx="1"/>
          </p:nvPr>
        </p:nvSpPr>
        <p:spPr>
          <a:xfrm>
            <a:off x="743892" y="8824938"/>
            <a:ext cx="4568805" cy="4324966"/>
          </a:xfrm>
        </p:spPr>
        <p:txBody>
          <a:bodyPr anchor="b"/>
          <a:lstStyle>
            <a:lvl1pPr marL="0" indent="0">
              <a:buNone/>
              <a:defRPr sz="2835" b="1"/>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nl-NL"/>
              <a:t>Tekststijl van het model bewerken</a:t>
            </a:r>
          </a:p>
        </p:txBody>
      </p:sp>
      <p:sp>
        <p:nvSpPr>
          <p:cNvPr id="4" name="Content Placeholder 3"/>
          <p:cNvSpPr>
            <a:spLocks noGrp="1"/>
          </p:cNvSpPr>
          <p:nvPr>
            <p:ph sz="half" idx="2"/>
          </p:nvPr>
        </p:nvSpPr>
        <p:spPr>
          <a:xfrm>
            <a:off x="743892" y="13149904"/>
            <a:ext cx="4568805" cy="1934152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467381" y="8824938"/>
            <a:ext cx="4591306" cy="4324966"/>
          </a:xfrm>
        </p:spPr>
        <p:txBody>
          <a:bodyPr anchor="b"/>
          <a:lstStyle>
            <a:lvl1pPr marL="0" indent="0">
              <a:buNone/>
              <a:defRPr sz="2835" b="1"/>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nl-NL"/>
              <a:t>Tekststijl van het model bewerken</a:t>
            </a:r>
          </a:p>
        </p:txBody>
      </p:sp>
      <p:sp>
        <p:nvSpPr>
          <p:cNvPr id="6" name="Content Placeholder 5"/>
          <p:cNvSpPr>
            <a:spLocks noGrp="1"/>
          </p:cNvSpPr>
          <p:nvPr>
            <p:ph sz="quarter" idx="4"/>
          </p:nvPr>
        </p:nvSpPr>
        <p:spPr>
          <a:xfrm>
            <a:off x="5467381" y="13149904"/>
            <a:ext cx="4591306" cy="1934152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FDF07DF-B3A4-4F42-935D-7FBC9831AF4D}" type="datetimeFigureOut">
              <a:rPr lang="nl-BE" smtClean="0"/>
              <a:t>4-6-2025</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F3C44607-D52D-4920-A008-28A423E46AA9}" type="slidenum">
              <a:rPr lang="nl-BE" smtClean="0"/>
              <a:t>‹nr.›</a:t>
            </a:fld>
            <a:endParaRPr lang="nl-BE"/>
          </a:p>
        </p:txBody>
      </p:sp>
    </p:spTree>
    <p:extLst>
      <p:ext uri="{BB962C8B-B14F-4D97-AF65-F5344CB8AC3E}">
        <p14:creationId xmlns:p14="http://schemas.microsoft.com/office/powerpoint/2010/main" val="3587201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FDF07DF-B3A4-4F42-935D-7FBC9831AF4D}" type="datetimeFigureOut">
              <a:rPr lang="nl-BE" smtClean="0"/>
              <a:t>4-6-2025</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F3C44607-D52D-4920-A008-28A423E46AA9}" type="slidenum">
              <a:rPr lang="nl-BE" smtClean="0"/>
              <a:t>‹nr.›</a:t>
            </a:fld>
            <a:endParaRPr lang="nl-BE"/>
          </a:p>
        </p:txBody>
      </p:sp>
    </p:spTree>
    <p:extLst>
      <p:ext uri="{BB962C8B-B14F-4D97-AF65-F5344CB8AC3E}">
        <p14:creationId xmlns:p14="http://schemas.microsoft.com/office/powerpoint/2010/main" val="422300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DF07DF-B3A4-4F42-935D-7FBC9831AF4D}" type="datetimeFigureOut">
              <a:rPr lang="nl-BE" smtClean="0"/>
              <a:t>4-6-2025</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F3C44607-D52D-4920-A008-28A423E46AA9}" type="slidenum">
              <a:rPr lang="nl-BE" smtClean="0"/>
              <a:t>‹nr.›</a:t>
            </a:fld>
            <a:endParaRPr lang="nl-BE"/>
          </a:p>
        </p:txBody>
      </p:sp>
    </p:spTree>
    <p:extLst>
      <p:ext uri="{BB962C8B-B14F-4D97-AF65-F5344CB8AC3E}">
        <p14:creationId xmlns:p14="http://schemas.microsoft.com/office/powerpoint/2010/main" val="336245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43890" y="2399982"/>
            <a:ext cx="3483205" cy="8399939"/>
          </a:xfrm>
        </p:spPr>
        <p:txBody>
          <a:bodyPr anchor="b"/>
          <a:lstStyle>
            <a:lvl1pPr>
              <a:defRPr sz="3780"/>
            </a:lvl1pPr>
          </a:lstStyle>
          <a:p>
            <a:r>
              <a:rPr lang="nl-NL"/>
              <a:t>Klik om de stijl te bewerken</a:t>
            </a:r>
            <a:endParaRPr lang="en-US" dirty="0"/>
          </a:p>
        </p:txBody>
      </p:sp>
      <p:sp>
        <p:nvSpPr>
          <p:cNvPr id="3" name="Content Placeholder 2"/>
          <p:cNvSpPr>
            <a:spLocks noGrp="1"/>
          </p:cNvSpPr>
          <p:nvPr>
            <p:ph idx="1"/>
          </p:nvPr>
        </p:nvSpPr>
        <p:spPr>
          <a:xfrm>
            <a:off x="4591306" y="5183304"/>
            <a:ext cx="5467380" cy="25583147"/>
          </a:xfrm>
        </p:spPr>
        <p:txBody>
          <a:bodyPr/>
          <a:lstStyle>
            <a:lvl1pPr>
              <a:defRPr sz="3780"/>
            </a:lvl1pPr>
            <a:lvl2pPr>
              <a:defRPr sz="3307"/>
            </a:lvl2pPr>
            <a:lvl3pPr>
              <a:defRPr sz="2835"/>
            </a:lvl3pPr>
            <a:lvl4pPr>
              <a:defRPr sz="2362"/>
            </a:lvl4pPr>
            <a:lvl5pPr>
              <a:defRPr sz="2362"/>
            </a:lvl5pPr>
            <a:lvl6pPr>
              <a:defRPr sz="2362"/>
            </a:lvl6pPr>
            <a:lvl7pPr>
              <a:defRPr sz="2362"/>
            </a:lvl7pPr>
            <a:lvl8pPr>
              <a:defRPr sz="2362"/>
            </a:lvl8pPr>
            <a:lvl9pPr>
              <a:defRPr sz="2362"/>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43890" y="10799922"/>
            <a:ext cx="3483205" cy="20008190"/>
          </a:xfrm>
        </p:spPr>
        <p:txBody>
          <a:bodyPr/>
          <a:lstStyle>
            <a:lvl1pPr marL="0" indent="0">
              <a:buNone/>
              <a:defRPr sz="1890"/>
            </a:lvl1pPr>
            <a:lvl2pPr marL="539999" indent="0">
              <a:buNone/>
              <a:defRPr sz="1654"/>
            </a:lvl2pPr>
            <a:lvl3pPr marL="1079998" indent="0">
              <a:buNone/>
              <a:defRPr sz="1417"/>
            </a:lvl3pPr>
            <a:lvl4pPr marL="1619997" indent="0">
              <a:buNone/>
              <a:defRPr sz="1181"/>
            </a:lvl4pPr>
            <a:lvl5pPr marL="2159996" indent="0">
              <a:buNone/>
              <a:defRPr sz="1181"/>
            </a:lvl5pPr>
            <a:lvl6pPr marL="2699995" indent="0">
              <a:buNone/>
              <a:defRPr sz="1181"/>
            </a:lvl6pPr>
            <a:lvl7pPr marL="3239994" indent="0">
              <a:buNone/>
              <a:defRPr sz="1181"/>
            </a:lvl7pPr>
            <a:lvl8pPr marL="3779992" indent="0">
              <a:buNone/>
              <a:defRPr sz="1181"/>
            </a:lvl8pPr>
            <a:lvl9pPr marL="4319991" indent="0">
              <a:buNone/>
              <a:defRPr sz="1181"/>
            </a:lvl9pPr>
          </a:lstStyle>
          <a:p>
            <a:pPr lvl="0"/>
            <a:r>
              <a:rPr lang="nl-NL"/>
              <a:t>Tekststijl van het model bewerken</a:t>
            </a:r>
          </a:p>
        </p:txBody>
      </p:sp>
      <p:sp>
        <p:nvSpPr>
          <p:cNvPr id="5" name="Date Placeholder 4"/>
          <p:cNvSpPr>
            <a:spLocks noGrp="1"/>
          </p:cNvSpPr>
          <p:nvPr>
            <p:ph type="dt" sz="half" idx="10"/>
          </p:nvPr>
        </p:nvSpPr>
        <p:spPr/>
        <p:txBody>
          <a:bodyPr/>
          <a:lstStyle/>
          <a:p>
            <a:fld id="{9FDF07DF-B3A4-4F42-935D-7FBC9831AF4D}" type="datetimeFigureOut">
              <a:rPr lang="nl-BE" smtClean="0"/>
              <a:t>4-6-2025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3C44607-D52D-4920-A008-28A423E46AA9}" type="slidenum">
              <a:rPr lang="nl-BE" smtClean="0"/>
              <a:t>‹nr.›</a:t>
            </a:fld>
            <a:endParaRPr lang="nl-BE"/>
          </a:p>
        </p:txBody>
      </p:sp>
    </p:spTree>
    <p:extLst>
      <p:ext uri="{BB962C8B-B14F-4D97-AF65-F5344CB8AC3E}">
        <p14:creationId xmlns:p14="http://schemas.microsoft.com/office/powerpoint/2010/main" val="3004804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43890" y="2399982"/>
            <a:ext cx="3483205" cy="8399939"/>
          </a:xfrm>
        </p:spPr>
        <p:txBody>
          <a:bodyPr anchor="b"/>
          <a:lstStyle>
            <a:lvl1pPr>
              <a:defRPr sz="3780"/>
            </a:lvl1pPr>
          </a:lstStyle>
          <a:p>
            <a:r>
              <a:rPr lang="nl-NL"/>
              <a:t>Klik om de stijl te bewerken</a:t>
            </a:r>
            <a:endParaRPr lang="en-US" dirty="0"/>
          </a:p>
        </p:txBody>
      </p:sp>
      <p:sp>
        <p:nvSpPr>
          <p:cNvPr id="3" name="Picture Placeholder 2"/>
          <p:cNvSpPr>
            <a:spLocks noGrp="1" noChangeAspect="1"/>
          </p:cNvSpPr>
          <p:nvPr>
            <p:ph type="pic" idx="1"/>
          </p:nvPr>
        </p:nvSpPr>
        <p:spPr>
          <a:xfrm>
            <a:off x="4591306" y="5183304"/>
            <a:ext cx="5467380" cy="25583147"/>
          </a:xfrm>
        </p:spPr>
        <p:txBody>
          <a:bodyPr anchor="t"/>
          <a:lstStyle>
            <a:lvl1pPr marL="0" indent="0">
              <a:buNone/>
              <a:defRPr sz="3780"/>
            </a:lvl1pPr>
            <a:lvl2pPr marL="539999" indent="0">
              <a:buNone/>
              <a:defRPr sz="3307"/>
            </a:lvl2pPr>
            <a:lvl3pPr marL="1079998" indent="0">
              <a:buNone/>
              <a:defRPr sz="2835"/>
            </a:lvl3pPr>
            <a:lvl4pPr marL="1619997" indent="0">
              <a:buNone/>
              <a:defRPr sz="2362"/>
            </a:lvl4pPr>
            <a:lvl5pPr marL="2159996" indent="0">
              <a:buNone/>
              <a:defRPr sz="2362"/>
            </a:lvl5pPr>
            <a:lvl6pPr marL="2699995" indent="0">
              <a:buNone/>
              <a:defRPr sz="2362"/>
            </a:lvl6pPr>
            <a:lvl7pPr marL="3239994" indent="0">
              <a:buNone/>
              <a:defRPr sz="2362"/>
            </a:lvl7pPr>
            <a:lvl8pPr marL="3779992" indent="0">
              <a:buNone/>
              <a:defRPr sz="2362"/>
            </a:lvl8pPr>
            <a:lvl9pPr marL="4319991" indent="0">
              <a:buNone/>
              <a:defRPr sz="2362"/>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743890" y="10799922"/>
            <a:ext cx="3483205" cy="20008190"/>
          </a:xfrm>
        </p:spPr>
        <p:txBody>
          <a:bodyPr/>
          <a:lstStyle>
            <a:lvl1pPr marL="0" indent="0">
              <a:buNone/>
              <a:defRPr sz="1890"/>
            </a:lvl1pPr>
            <a:lvl2pPr marL="539999" indent="0">
              <a:buNone/>
              <a:defRPr sz="1654"/>
            </a:lvl2pPr>
            <a:lvl3pPr marL="1079998" indent="0">
              <a:buNone/>
              <a:defRPr sz="1417"/>
            </a:lvl3pPr>
            <a:lvl4pPr marL="1619997" indent="0">
              <a:buNone/>
              <a:defRPr sz="1181"/>
            </a:lvl4pPr>
            <a:lvl5pPr marL="2159996" indent="0">
              <a:buNone/>
              <a:defRPr sz="1181"/>
            </a:lvl5pPr>
            <a:lvl6pPr marL="2699995" indent="0">
              <a:buNone/>
              <a:defRPr sz="1181"/>
            </a:lvl6pPr>
            <a:lvl7pPr marL="3239994" indent="0">
              <a:buNone/>
              <a:defRPr sz="1181"/>
            </a:lvl7pPr>
            <a:lvl8pPr marL="3779992" indent="0">
              <a:buNone/>
              <a:defRPr sz="1181"/>
            </a:lvl8pPr>
            <a:lvl9pPr marL="4319991" indent="0">
              <a:buNone/>
              <a:defRPr sz="1181"/>
            </a:lvl9pPr>
          </a:lstStyle>
          <a:p>
            <a:pPr lvl="0"/>
            <a:r>
              <a:rPr lang="nl-NL"/>
              <a:t>Tekststijl van het model bewerken</a:t>
            </a:r>
          </a:p>
        </p:txBody>
      </p:sp>
      <p:sp>
        <p:nvSpPr>
          <p:cNvPr id="5" name="Date Placeholder 4"/>
          <p:cNvSpPr>
            <a:spLocks noGrp="1"/>
          </p:cNvSpPr>
          <p:nvPr>
            <p:ph type="dt" sz="half" idx="10"/>
          </p:nvPr>
        </p:nvSpPr>
        <p:spPr/>
        <p:txBody>
          <a:bodyPr/>
          <a:lstStyle/>
          <a:p>
            <a:fld id="{9FDF07DF-B3A4-4F42-935D-7FBC9831AF4D}" type="datetimeFigureOut">
              <a:rPr lang="nl-BE" smtClean="0"/>
              <a:t>4-6-2025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3C44607-D52D-4920-A008-28A423E46AA9}" type="slidenum">
              <a:rPr lang="nl-BE" smtClean="0"/>
              <a:t>‹nr.›</a:t>
            </a:fld>
            <a:endParaRPr lang="nl-BE"/>
          </a:p>
        </p:txBody>
      </p:sp>
    </p:spTree>
    <p:extLst>
      <p:ext uri="{BB962C8B-B14F-4D97-AF65-F5344CB8AC3E}">
        <p14:creationId xmlns:p14="http://schemas.microsoft.com/office/powerpoint/2010/main" val="165716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2484" y="1916661"/>
            <a:ext cx="9314796" cy="6958285"/>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742484" y="9583264"/>
            <a:ext cx="9314796" cy="2284150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42484" y="33366432"/>
            <a:ext cx="2429947" cy="1916653"/>
          </a:xfrm>
          <a:prstGeom prst="rect">
            <a:avLst/>
          </a:prstGeom>
        </p:spPr>
        <p:txBody>
          <a:bodyPr vert="horz" lIns="91440" tIns="45720" rIns="91440" bIns="45720" rtlCol="0" anchor="ctr"/>
          <a:lstStyle>
            <a:lvl1pPr algn="l">
              <a:defRPr sz="1417">
                <a:solidFill>
                  <a:schemeClr val="tx1">
                    <a:tint val="75000"/>
                  </a:schemeClr>
                </a:solidFill>
              </a:defRPr>
            </a:lvl1pPr>
          </a:lstStyle>
          <a:p>
            <a:fld id="{9FDF07DF-B3A4-4F42-935D-7FBC9831AF4D}" type="datetimeFigureOut">
              <a:rPr lang="nl-BE" smtClean="0"/>
              <a:t>4-6-2025</a:t>
            </a:fld>
            <a:endParaRPr lang="nl-BE"/>
          </a:p>
        </p:txBody>
      </p:sp>
      <p:sp>
        <p:nvSpPr>
          <p:cNvPr id="5" name="Footer Placeholder 4"/>
          <p:cNvSpPr>
            <a:spLocks noGrp="1"/>
          </p:cNvSpPr>
          <p:nvPr>
            <p:ph type="ftr" sz="quarter" idx="3"/>
          </p:nvPr>
        </p:nvSpPr>
        <p:spPr>
          <a:xfrm>
            <a:off x="3577422" y="33366432"/>
            <a:ext cx="3644920" cy="1916653"/>
          </a:xfrm>
          <a:prstGeom prst="rect">
            <a:avLst/>
          </a:prstGeom>
        </p:spPr>
        <p:txBody>
          <a:bodyPr vert="horz" lIns="91440" tIns="45720" rIns="91440" bIns="45720" rtlCol="0" anchor="ctr"/>
          <a:lstStyle>
            <a:lvl1pPr algn="ctr">
              <a:defRPr sz="1417">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7627332" y="33366432"/>
            <a:ext cx="2429947" cy="1916653"/>
          </a:xfrm>
          <a:prstGeom prst="rect">
            <a:avLst/>
          </a:prstGeom>
        </p:spPr>
        <p:txBody>
          <a:bodyPr vert="horz" lIns="91440" tIns="45720" rIns="91440" bIns="45720" rtlCol="0" anchor="ctr"/>
          <a:lstStyle>
            <a:lvl1pPr algn="r">
              <a:defRPr sz="1417">
                <a:solidFill>
                  <a:schemeClr val="tx1">
                    <a:tint val="75000"/>
                  </a:schemeClr>
                </a:solidFill>
              </a:defRPr>
            </a:lvl1pPr>
          </a:lstStyle>
          <a:p>
            <a:fld id="{F3C44607-D52D-4920-A008-28A423E46AA9}" type="slidenum">
              <a:rPr lang="nl-BE" smtClean="0"/>
              <a:t>‹nr.›</a:t>
            </a:fld>
            <a:endParaRPr lang="nl-BE"/>
          </a:p>
        </p:txBody>
      </p:sp>
    </p:spTree>
    <p:extLst>
      <p:ext uri="{BB962C8B-B14F-4D97-AF65-F5344CB8AC3E}">
        <p14:creationId xmlns:p14="http://schemas.microsoft.com/office/powerpoint/2010/main" val="34549394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79998" rtl="0" eaLnBrk="1" latinLnBrk="0" hangingPunct="1">
        <a:lnSpc>
          <a:spcPct val="90000"/>
        </a:lnSpc>
        <a:spcBef>
          <a:spcPct val="0"/>
        </a:spcBef>
        <a:buNone/>
        <a:defRPr sz="5197" kern="1200">
          <a:solidFill>
            <a:schemeClr val="tx1"/>
          </a:solidFill>
          <a:latin typeface="+mj-lt"/>
          <a:ea typeface="+mj-ea"/>
          <a:cs typeface="+mj-cs"/>
        </a:defRPr>
      </a:lvl1pPr>
    </p:titleStyle>
    <p:bodyStyle>
      <a:lvl1pPr marL="269999" indent="-269999" algn="l" defTabSz="1079998" rtl="0" eaLnBrk="1" latinLnBrk="0" hangingPunct="1">
        <a:lnSpc>
          <a:spcPct val="90000"/>
        </a:lnSpc>
        <a:spcBef>
          <a:spcPts val="1181"/>
        </a:spcBef>
        <a:buFont typeface="Arial" panose="020B0604020202020204" pitchFamily="34" charset="0"/>
        <a:buChar char="•"/>
        <a:defRPr sz="3307" kern="1200">
          <a:solidFill>
            <a:schemeClr val="tx1"/>
          </a:solidFill>
          <a:latin typeface="+mn-lt"/>
          <a:ea typeface="+mn-ea"/>
          <a:cs typeface="+mn-cs"/>
        </a:defRPr>
      </a:lvl1pPr>
      <a:lvl2pPr marL="809998" indent="-269999" algn="l" defTabSz="1079998" rtl="0" eaLnBrk="1" latinLnBrk="0" hangingPunct="1">
        <a:lnSpc>
          <a:spcPct val="90000"/>
        </a:lnSpc>
        <a:spcBef>
          <a:spcPts val="591"/>
        </a:spcBef>
        <a:buFont typeface="Arial" panose="020B0604020202020204" pitchFamily="34" charset="0"/>
        <a:buChar char="•"/>
        <a:defRPr sz="2835" kern="1200">
          <a:solidFill>
            <a:schemeClr val="tx1"/>
          </a:solidFill>
          <a:latin typeface="+mn-lt"/>
          <a:ea typeface="+mn-ea"/>
          <a:cs typeface="+mn-cs"/>
        </a:defRPr>
      </a:lvl2pPr>
      <a:lvl3pPr marL="1349997" indent="-269999" algn="l" defTabSz="1079998" rtl="0" eaLnBrk="1" latinLnBrk="0" hangingPunct="1">
        <a:lnSpc>
          <a:spcPct val="90000"/>
        </a:lnSpc>
        <a:spcBef>
          <a:spcPts val="591"/>
        </a:spcBef>
        <a:buFont typeface="Arial" panose="020B0604020202020204" pitchFamily="34" charset="0"/>
        <a:buChar char="•"/>
        <a:defRPr sz="2362" kern="1200">
          <a:solidFill>
            <a:schemeClr val="tx1"/>
          </a:solidFill>
          <a:latin typeface="+mn-lt"/>
          <a:ea typeface="+mn-ea"/>
          <a:cs typeface="+mn-cs"/>
        </a:defRPr>
      </a:lvl3pPr>
      <a:lvl4pPr marL="1889996"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4pPr>
      <a:lvl5pPr marL="2429995"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5pPr>
      <a:lvl6pPr marL="2969994"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6pPr>
      <a:lvl7pPr marL="3509993"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7pPr>
      <a:lvl8pPr marL="4049992"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8pPr>
      <a:lvl9pPr marL="4589991"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9pPr>
    </p:bodyStyle>
    <p:otherStyle>
      <a:defPPr>
        <a:defRPr lang="en-US"/>
      </a:defPPr>
      <a:lvl1pPr marL="0" algn="l" defTabSz="1079998" rtl="0" eaLnBrk="1" latinLnBrk="0" hangingPunct="1">
        <a:defRPr sz="2126" kern="1200">
          <a:solidFill>
            <a:schemeClr val="tx1"/>
          </a:solidFill>
          <a:latin typeface="+mn-lt"/>
          <a:ea typeface="+mn-ea"/>
          <a:cs typeface="+mn-cs"/>
        </a:defRPr>
      </a:lvl1pPr>
      <a:lvl2pPr marL="539999" algn="l" defTabSz="1079998" rtl="0" eaLnBrk="1" latinLnBrk="0" hangingPunct="1">
        <a:defRPr sz="2126" kern="1200">
          <a:solidFill>
            <a:schemeClr val="tx1"/>
          </a:solidFill>
          <a:latin typeface="+mn-lt"/>
          <a:ea typeface="+mn-ea"/>
          <a:cs typeface="+mn-cs"/>
        </a:defRPr>
      </a:lvl2pPr>
      <a:lvl3pPr marL="1079998" algn="l" defTabSz="1079998" rtl="0" eaLnBrk="1" latinLnBrk="0" hangingPunct="1">
        <a:defRPr sz="2126" kern="1200">
          <a:solidFill>
            <a:schemeClr val="tx1"/>
          </a:solidFill>
          <a:latin typeface="+mn-lt"/>
          <a:ea typeface="+mn-ea"/>
          <a:cs typeface="+mn-cs"/>
        </a:defRPr>
      </a:lvl3pPr>
      <a:lvl4pPr marL="1619997" algn="l" defTabSz="1079998" rtl="0" eaLnBrk="1" latinLnBrk="0" hangingPunct="1">
        <a:defRPr sz="2126" kern="1200">
          <a:solidFill>
            <a:schemeClr val="tx1"/>
          </a:solidFill>
          <a:latin typeface="+mn-lt"/>
          <a:ea typeface="+mn-ea"/>
          <a:cs typeface="+mn-cs"/>
        </a:defRPr>
      </a:lvl4pPr>
      <a:lvl5pPr marL="2159996" algn="l" defTabSz="1079998" rtl="0" eaLnBrk="1" latinLnBrk="0" hangingPunct="1">
        <a:defRPr sz="2126" kern="1200">
          <a:solidFill>
            <a:schemeClr val="tx1"/>
          </a:solidFill>
          <a:latin typeface="+mn-lt"/>
          <a:ea typeface="+mn-ea"/>
          <a:cs typeface="+mn-cs"/>
        </a:defRPr>
      </a:lvl5pPr>
      <a:lvl6pPr marL="2699995" algn="l" defTabSz="1079998" rtl="0" eaLnBrk="1" latinLnBrk="0" hangingPunct="1">
        <a:defRPr sz="2126" kern="1200">
          <a:solidFill>
            <a:schemeClr val="tx1"/>
          </a:solidFill>
          <a:latin typeface="+mn-lt"/>
          <a:ea typeface="+mn-ea"/>
          <a:cs typeface="+mn-cs"/>
        </a:defRPr>
      </a:lvl6pPr>
      <a:lvl7pPr marL="3239994" algn="l" defTabSz="1079998" rtl="0" eaLnBrk="1" latinLnBrk="0" hangingPunct="1">
        <a:defRPr sz="2126" kern="1200">
          <a:solidFill>
            <a:schemeClr val="tx1"/>
          </a:solidFill>
          <a:latin typeface="+mn-lt"/>
          <a:ea typeface="+mn-ea"/>
          <a:cs typeface="+mn-cs"/>
        </a:defRPr>
      </a:lvl7pPr>
      <a:lvl8pPr marL="3779992" algn="l" defTabSz="1079998" rtl="0" eaLnBrk="1" latinLnBrk="0" hangingPunct="1">
        <a:defRPr sz="2126" kern="1200">
          <a:solidFill>
            <a:schemeClr val="tx1"/>
          </a:solidFill>
          <a:latin typeface="+mn-lt"/>
          <a:ea typeface="+mn-ea"/>
          <a:cs typeface="+mn-cs"/>
        </a:defRPr>
      </a:lvl8pPr>
      <a:lvl9pPr marL="4319991" algn="l" defTabSz="1079998"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justice.just.fgov.be/cgi_loi/change_lg.pl?language=nl&amp;la=N&amp;table_name=wet&amp;cn=2008121944" TargetMode="External"/><Relationship Id="rId2" Type="http://schemas.openxmlformats.org/officeDocument/2006/relationships/hyperlink" Target="https://etaamb.openjustice.be/nl/wet-van-11-mei-2003_n2003022592.html" TargetMode="External"/><Relationship Id="rId1" Type="http://schemas.openxmlformats.org/officeDocument/2006/relationships/slideLayout" Target="../slideLayouts/slideLayout1.xml"/><Relationship Id="rId6" Type="http://schemas.openxmlformats.org/officeDocument/2006/relationships/hyperlink" Target="https://www.fagg.be/sites/default/files/Guideline%20Submission%20of%20Performance%20Study%20according%20to%20IVDR_version%205.0%20_Final_1.pdf" TargetMode="External"/><Relationship Id="rId5" Type="http://schemas.openxmlformats.org/officeDocument/2006/relationships/hyperlink" Target="http://www.fagg.be/sites/default/files/Guideline%20Submission%20of%20Clinical%20Investigation%20according%20to%20MDR_version%2011.0.pdf" TargetMode="External"/><Relationship Id="rId4" Type="http://schemas.openxmlformats.org/officeDocument/2006/relationships/hyperlink" Target="https://etaamb.openjustice.be/nl/koninklijk-besluit-van-09-januari-2018_n201803020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ijl: gekromd links 20">
            <a:extLst>
              <a:ext uri="{FF2B5EF4-FFF2-40B4-BE49-F238E27FC236}">
                <a16:creationId xmlns:a16="http://schemas.microsoft.com/office/drawing/2014/main" id="{8DFA4FA5-1E52-A10C-79A6-4D9F5DE998F0}"/>
              </a:ext>
            </a:extLst>
          </p:cNvPr>
          <p:cNvSpPr/>
          <p:nvPr/>
        </p:nvSpPr>
        <p:spPr>
          <a:xfrm rot="399605">
            <a:off x="4640937" y="9150098"/>
            <a:ext cx="825647" cy="12359907"/>
          </a:xfrm>
          <a:prstGeom prst="curvedLeftArrow">
            <a:avLst>
              <a:gd name="adj1" fmla="val 48127"/>
              <a:gd name="adj2" fmla="val 44639"/>
              <a:gd name="adj3" fmla="val 27482"/>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4" name="Tekstvak 3"/>
          <p:cNvSpPr txBox="1"/>
          <p:nvPr/>
        </p:nvSpPr>
        <p:spPr>
          <a:xfrm>
            <a:off x="416182" y="341898"/>
            <a:ext cx="6264920" cy="623248"/>
          </a:xfrm>
          <a:prstGeom prst="rect">
            <a:avLst/>
          </a:prstGeom>
          <a:noFill/>
        </p:spPr>
        <p:txBody>
          <a:bodyPr wrap="none" rtlCol="0">
            <a:spAutoFit/>
          </a:bodyPr>
          <a:lstStyle/>
          <a:p>
            <a:r>
              <a:rPr lang="nl-BE" sz="2400" b="1" u="sng" dirty="0"/>
              <a:t>Guide on human body </a:t>
            </a:r>
            <a:r>
              <a:rPr lang="nl-BE" sz="2400" b="1" u="sng" dirty="0" err="1"/>
              <a:t>material</a:t>
            </a:r>
            <a:r>
              <a:rPr lang="nl-BE" sz="2400" b="1" u="sng" dirty="0"/>
              <a:t> </a:t>
            </a:r>
            <a:r>
              <a:rPr lang="nl-BE" sz="2400" b="1" u="sng" dirty="0" err="1"/>
              <a:t>for</a:t>
            </a:r>
            <a:r>
              <a:rPr lang="nl-BE" sz="2400" b="1" u="sng" dirty="0"/>
              <a:t> research </a:t>
            </a:r>
            <a:r>
              <a:rPr lang="nl-BE" sz="2400" b="1" u="sng" dirty="0" err="1"/>
              <a:t>use</a:t>
            </a:r>
            <a:endParaRPr lang="nl-BE" sz="2400" b="1" u="sng" dirty="0"/>
          </a:p>
          <a:p>
            <a:endParaRPr lang="nl-BE" sz="1050" i="1" dirty="0"/>
          </a:p>
        </p:txBody>
      </p:sp>
      <p:sp>
        <p:nvSpPr>
          <p:cNvPr id="5" name="Tekstvak 4"/>
          <p:cNvSpPr txBox="1"/>
          <p:nvPr/>
        </p:nvSpPr>
        <p:spPr>
          <a:xfrm>
            <a:off x="549752" y="4185464"/>
            <a:ext cx="2733456" cy="369332"/>
          </a:xfrm>
          <a:prstGeom prst="rect">
            <a:avLst/>
          </a:prstGeom>
          <a:noFill/>
          <a:ln>
            <a:solidFill>
              <a:srgbClr val="C00000"/>
            </a:solidFill>
          </a:ln>
        </p:spPr>
        <p:txBody>
          <a:bodyPr wrap="square" rtlCol="0">
            <a:spAutoFit/>
          </a:bodyPr>
          <a:lstStyle/>
          <a:p>
            <a:r>
              <a:rPr lang="nl-BE" dirty="0" err="1">
                <a:solidFill>
                  <a:srgbClr val="C00000"/>
                </a:solidFill>
              </a:rPr>
              <a:t>Clinical</a:t>
            </a:r>
            <a:r>
              <a:rPr lang="nl-BE" dirty="0">
                <a:solidFill>
                  <a:srgbClr val="C00000"/>
                </a:solidFill>
              </a:rPr>
              <a:t> Trial </a:t>
            </a:r>
            <a:r>
              <a:rPr lang="nl-BE" dirty="0" err="1">
                <a:solidFill>
                  <a:srgbClr val="C00000"/>
                </a:solidFill>
              </a:rPr>
              <a:t>under</a:t>
            </a:r>
            <a:r>
              <a:rPr lang="nl-BE" dirty="0">
                <a:solidFill>
                  <a:srgbClr val="C00000"/>
                </a:solidFill>
              </a:rPr>
              <a:t> CTR?            </a:t>
            </a:r>
          </a:p>
        </p:txBody>
      </p:sp>
      <p:sp>
        <p:nvSpPr>
          <p:cNvPr id="6" name="Tekstvak 5"/>
          <p:cNvSpPr txBox="1"/>
          <p:nvPr/>
        </p:nvSpPr>
        <p:spPr>
          <a:xfrm>
            <a:off x="3283208" y="4151395"/>
            <a:ext cx="1875124" cy="577081"/>
          </a:xfrm>
          <a:prstGeom prst="rect">
            <a:avLst/>
          </a:prstGeom>
          <a:noFill/>
          <a:ln>
            <a:noFill/>
          </a:ln>
        </p:spPr>
        <p:txBody>
          <a:bodyPr wrap="square" rtlCol="0">
            <a:spAutoFit/>
          </a:bodyPr>
          <a:lstStyle/>
          <a:p>
            <a:r>
              <a:rPr lang="nl-BE" sz="1050" i="1" dirty="0" err="1"/>
              <a:t>Clinical</a:t>
            </a:r>
            <a:r>
              <a:rPr lang="nl-BE" sz="1050" i="1" dirty="0"/>
              <a:t> Trials </a:t>
            </a:r>
            <a:r>
              <a:rPr lang="nl-BE" sz="1050" i="1" dirty="0" err="1"/>
              <a:t>under</a:t>
            </a:r>
            <a:r>
              <a:rPr lang="nl-BE" sz="1050" i="1" dirty="0"/>
              <a:t> CTR are exempt </a:t>
            </a:r>
            <a:r>
              <a:rPr lang="nl-BE" sz="1050" i="1" dirty="0" err="1"/>
              <a:t>from</a:t>
            </a:r>
            <a:r>
              <a:rPr lang="nl-BE" sz="1050" i="1" dirty="0"/>
              <a:t> </a:t>
            </a:r>
            <a:r>
              <a:rPr lang="nl-BE" sz="1050" i="1" dirty="0" err="1"/>
              <a:t>the</a:t>
            </a:r>
            <a:r>
              <a:rPr lang="nl-BE" sz="1050" i="1" dirty="0"/>
              <a:t> biobank </a:t>
            </a:r>
            <a:r>
              <a:rPr lang="nl-BE" sz="1050" i="1" dirty="0" err="1"/>
              <a:t>legislation</a:t>
            </a:r>
            <a:endParaRPr lang="nl-BE" sz="1050" i="1" dirty="0"/>
          </a:p>
        </p:txBody>
      </p:sp>
      <p:sp>
        <p:nvSpPr>
          <p:cNvPr id="7" name="Pijl-omlaag 6"/>
          <p:cNvSpPr/>
          <p:nvPr/>
        </p:nvSpPr>
        <p:spPr>
          <a:xfrm>
            <a:off x="939405" y="4776016"/>
            <a:ext cx="277098" cy="5467362"/>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Pijl-omlaag 7"/>
          <p:cNvSpPr/>
          <p:nvPr/>
        </p:nvSpPr>
        <p:spPr>
          <a:xfrm>
            <a:off x="2227807" y="4776015"/>
            <a:ext cx="266700" cy="695325"/>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9" name="Tekstvak 8"/>
          <p:cNvSpPr txBox="1"/>
          <p:nvPr/>
        </p:nvSpPr>
        <p:spPr>
          <a:xfrm>
            <a:off x="2494507" y="4880789"/>
            <a:ext cx="485518" cy="369332"/>
          </a:xfrm>
          <a:prstGeom prst="rect">
            <a:avLst/>
          </a:prstGeom>
          <a:noFill/>
        </p:spPr>
        <p:txBody>
          <a:bodyPr wrap="none" rtlCol="0">
            <a:spAutoFit/>
          </a:bodyPr>
          <a:lstStyle/>
          <a:p>
            <a:r>
              <a:rPr lang="nl-BE"/>
              <a:t>Yes</a:t>
            </a:r>
          </a:p>
        </p:txBody>
      </p:sp>
      <p:sp>
        <p:nvSpPr>
          <p:cNvPr id="10" name="Tekstvak 9"/>
          <p:cNvSpPr txBox="1"/>
          <p:nvPr/>
        </p:nvSpPr>
        <p:spPr>
          <a:xfrm>
            <a:off x="1446788" y="5609856"/>
            <a:ext cx="3817869" cy="2031325"/>
          </a:xfrm>
          <a:prstGeom prst="rect">
            <a:avLst/>
          </a:prstGeom>
          <a:noFill/>
          <a:ln>
            <a:solidFill>
              <a:srgbClr val="C00000"/>
            </a:solidFill>
          </a:ln>
        </p:spPr>
        <p:txBody>
          <a:bodyPr wrap="square" rtlCol="0">
            <a:spAutoFit/>
          </a:bodyPr>
          <a:lstStyle/>
          <a:p>
            <a:r>
              <a:rPr lang="nl-BE" dirty="0">
                <a:solidFill>
                  <a:srgbClr val="C00000"/>
                </a:solidFill>
              </a:rPr>
              <a:t>Is </a:t>
            </a:r>
            <a:r>
              <a:rPr lang="nl-BE" dirty="0" err="1">
                <a:solidFill>
                  <a:srgbClr val="C00000"/>
                </a:solidFill>
              </a:rPr>
              <a:t>the</a:t>
            </a:r>
            <a:r>
              <a:rPr lang="nl-BE" dirty="0">
                <a:solidFill>
                  <a:srgbClr val="C00000"/>
                </a:solidFill>
              </a:rPr>
              <a:t> </a:t>
            </a:r>
            <a:r>
              <a:rPr lang="nl-BE" dirty="0" err="1">
                <a:solidFill>
                  <a:srgbClr val="C00000"/>
                </a:solidFill>
              </a:rPr>
              <a:t>proposed</a:t>
            </a:r>
            <a:r>
              <a:rPr lang="nl-BE" dirty="0">
                <a:solidFill>
                  <a:srgbClr val="C00000"/>
                </a:solidFill>
              </a:rPr>
              <a:t> (</a:t>
            </a:r>
            <a:r>
              <a:rPr lang="nl-BE" dirty="0" err="1">
                <a:solidFill>
                  <a:srgbClr val="C00000"/>
                </a:solidFill>
              </a:rPr>
              <a:t>future</a:t>
            </a:r>
            <a:r>
              <a:rPr lang="nl-BE" dirty="0">
                <a:solidFill>
                  <a:srgbClr val="C00000"/>
                </a:solidFill>
              </a:rPr>
              <a:t>) </a:t>
            </a:r>
            <a:r>
              <a:rPr lang="nl-BE" dirty="0" err="1">
                <a:solidFill>
                  <a:srgbClr val="C00000"/>
                </a:solidFill>
              </a:rPr>
              <a:t>use</a:t>
            </a:r>
            <a:r>
              <a:rPr lang="nl-BE" dirty="0">
                <a:solidFill>
                  <a:srgbClr val="C00000"/>
                </a:solidFill>
              </a:rPr>
              <a:t> </a:t>
            </a:r>
            <a:r>
              <a:rPr lang="nl-BE" dirty="0" err="1">
                <a:solidFill>
                  <a:srgbClr val="C00000"/>
                </a:solidFill>
              </a:rPr>
              <a:t>limited</a:t>
            </a:r>
            <a:r>
              <a:rPr lang="nl-BE" dirty="0">
                <a:solidFill>
                  <a:srgbClr val="C00000"/>
                </a:solidFill>
              </a:rPr>
              <a:t> </a:t>
            </a:r>
            <a:r>
              <a:rPr lang="nl-BE" dirty="0" err="1">
                <a:solidFill>
                  <a:srgbClr val="C00000"/>
                </a:solidFill>
              </a:rPr>
              <a:t>to</a:t>
            </a:r>
            <a:r>
              <a:rPr lang="nl-BE" dirty="0">
                <a:solidFill>
                  <a:srgbClr val="C00000"/>
                </a:solidFill>
              </a:rPr>
              <a:t> research </a:t>
            </a:r>
            <a:r>
              <a:rPr lang="nl-BE" dirty="0" err="1">
                <a:solidFill>
                  <a:srgbClr val="C00000"/>
                </a:solidFill>
              </a:rPr>
              <a:t>about</a:t>
            </a:r>
            <a:r>
              <a:rPr lang="nl-BE" dirty="0">
                <a:solidFill>
                  <a:srgbClr val="C00000"/>
                </a:solidFill>
              </a:rPr>
              <a:t> </a:t>
            </a:r>
            <a:r>
              <a:rPr lang="nl-BE" dirty="0" err="1">
                <a:solidFill>
                  <a:srgbClr val="C00000"/>
                </a:solidFill>
              </a:rPr>
              <a:t>the</a:t>
            </a:r>
            <a:r>
              <a:rPr lang="nl-BE" dirty="0">
                <a:solidFill>
                  <a:srgbClr val="C00000"/>
                </a:solidFill>
              </a:rPr>
              <a:t> </a:t>
            </a:r>
            <a:r>
              <a:rPr lang="nl-BE" dirty="0" err="1">
                <a:solidFill>
                  <a:srgbClr val="C00000"/>
                </a:solidFill>
              </a:rPr>
              <a:t>same</a:t>
            </a:r>
            <a:r>
              <a:rPr lang="nl-BE" dirty="0">
                <a:solidFill>
                  <a:srgbClr val="C00000"/>
                </a:solidFill>
              </a:rPr>
              <a:t> </a:t>
            </a:r>
            <a:r>
              <a:rPr lang="nl-BE" dirty="0" err="1">
                <a:solidFill>
                  <a:srgbClr val="C00000"/>
                </a:solidFill>
              </a:rPr>
              <a:t>disease</a:t>
            </a:r>
            <a:r>
              <a:rPr lang="nl-BE" dirty="0">
                <a:solidFill>
                  <a:srgbClr val="C00000"/>
                </a:solidFill>
              </a:rPr>
              <a:t>, </a:t>
            </a:r>
            <a:r>
              <a:rPr lang="nl-BE" dirty="0" err="1">
                <a:solidFill>
                  <a:srgbClr val="C00000"/>
                </a:solidFill>
              </a:rPr>
              <a:t>the</a:t>
            </a:r>
            <a:r>
              <a:rPr lang="nl-BE" dirty="0">
                <a:solidFill>
                  <a:srgbClr val="C00000"/>
                </a:solidFill>
              </a:rPr>
              <a:t> </a:t>
            </a:r>
            <a:r>
              <a:rPr lang="nl-BE" dirty="0" err="1">
                <a:solidFill>
                  <a:srgbClr val="C00000"/>
                </a:solidFill>
              </a:rPr>
              <a:t>same</a:t>
            </a:r>
            <a:r>
              <a:rPr lang="nl-BE" dirty="0">
                <a:solidFill>
                  <a:srgbClr val="C00000"/>
                </a:solidFill>
              </a:rPr>
              <a:t> treatment or drug as </a:t>
            </a:r>
            <a:r>
              <a:rPr lang="nl-BE" dirty="0" err="1">
                <a:solidFill>
                  <a:srgbClr val="C00000"/>
                </a:solidFill>
              </a:rPr>
              <a:t>described</a:t>
            </a:r>
            <a:r>
              <a:rPr lang="nl-BE" dirty="0">
                <a:solidFill>
                  <a:srgbClr val="C00000"/>
                </a:solidFill>
              </a:rPr>
              <a:t> in </a:t>
            </a:r>
            <a:r>
              <a:rPr lang="nl-BE" dirty="0" err="1">
                <a:solidFill>
                  <a:srgbClr val="C00000"/>
                </a:solidFill>
              </a:rPr>
              <a:t>the</a:t>
            </a:r>
            <a:r>
              <a:rPr lang="nl-BE" dirty="0">
                <a:solidFill>
                  <a:srgbClr val="C00000"/>
                </a:solidFill>
              </a:rPr>
              <a:t> </a:t>
            </a:r>
            <a:r>
              <a:rPr lang="nl-BE" dirty="0" err="1">
                <a:solidFill>
                  <a:srgbClr val="C00000"/>
                </a:solidFill>
              </a:rPr>
              <a:t>original</a:t>
            </a:r>
            <a:r>
              <a:rPr lang="nl-BE" dirty="0">
                <a:solidFill>
                  <a:srgbClr val="C00000"/>
                </a:solidFill>
              </a:rPr>
              <a:t> research protocol? </a:t>
            </a:r>
            <a:r>
              <a:rPr lang="nl-BE" dirty="0" err="1">
                <a:solidFill>
                  <a:srgbClr val="C00000"/>
                </a:solidFill>
              </a:rPr>
              <a:t>This</a:t>
            </a:r>
            <a:r>
              <a:rPr lang="nl-BE" dirty="0">
                <a:solidFill>
                  <a:srgbClr val="C00000"/>
                </a:solidFill>
              </a:rPr>
              <a:t> </a:t>
            </a:r>
            <a:r>
              <a:rPr lang="nl-BE" dirty="0" err="1">
                <a:solidFill>
                  <a:srgbClr val="C00000"/>
                </a:solidFill>
              </a:rPr>
              <a:t>should</a:t>
            </a:r>
            <a:r>
              <a:rPr lang="nl-BE" dirty="0">
                <a:solidFill>
                  <a:srgbClr val="C00000"/>
                </a:solidFill>
              </a:rPr>
              <a:t> </a:t>
            </a:r>
            <a:r>
              <a:rPr lang="nl-BE" dirty="0" err="1">
                <a:solidFill>
                  <a:srgbClr val="C00000"/>
                </a:solidFill>
              </a:rPr>
              <a:t>be</a:t>
            </a:r>
            <a:r>
              <a:rPr lang="nl-BE" dirty="0">
                <a:solidFill>
                  <a:srgbClr val="C00000"/>
                </a:solidFill>
              </a:rPr>
              <a:t> </a:t>
            </a:r>
            <a:r>
              <a:rPr lang="nl-BE" dirty="0" err="1">
                <a:solidFill>
                  <a:srgbClr val="C00000"/>
                </a:solidFill>
              </a:rPr>
              <a:t>indicated</a:t>
            </a:r>
            <a:r>
              <a:rPr lang="nl-BE" dirty="0">
                <a:solidFill>
                  <a:srgbClr val="C00000"/>
                </a:solidFill>
              </a:rPr>
              <a:t> in </a:t>
            </a:r>
            <a:r>
              <a:rPr lang="nl-BE" dirty="0" err="1">
                <a:solidFill>
                  <a:srgbClr val="C00000"/>
                </a:solidFill>
              </a:rPr>
              <a:t>the</a:t>
            </a:r>
            <a:r>
              <a:rPr lang="nl-BE" dirty="0">
                <a:solidFill>
                  <a:srgbClr val="C00000"/>
                </a:solidFill>
              </a:rPr>
              <a:t> </a:t>
            </a:r>
            <a:r>
              <a:rPr lang="nl-BE" dirty="0" err="1">
                <a:solidFill>
                  <a:srgbClr val="C00000"/>
                </a:solidFill>
              </a:rPr>
              <a:t>Belgian</a:t>
            </a:r>
            <a:r>
              <a:rPr lang="nl-BE" dirty="0">
                <a:solidFill>
                  <a:srgbClr val="C00000"/>
                </a:solidFill>
              </a:rPr>
              <a:t> </a:t>
            </a:r>
            <a:r>
              <a:rPr lang="nl-BE" dirty="0" err="1">
                <a:solidFill>
                  <a:srgbClr val="C00000"/>
                </a:solidFill>
              </a:rPr>
              <a:t>version</a:t>
            </a:r>
            <a:r>
              <a:rPr lang="nl-BE" dirty="0">
                <a:solidFill>
                  <a:srgbClr val="C00000"/>
                </a:solidFill>
              </a:rPr>
              <a:t> of </a:t>
            </a:r>
            <a:r>
              <a:rPr lang="nl-BE" dirty="0" err="1">
                <a:solidFill>
                  <a:srgbClr val="C00000"/>
                </a:solidFill>
              </a:rPr>
              <a:t>the</a:t>
            </a:r>
            <a:r>
              <a:rPr lang="nl-BE" dirty="0">
                <a:solidFill>
                  <a:srgbClr val="C00000"/>
                </a:solidFill>
              </a:rPr>
              <a:t> CTR part II template on HBM?</a:t>
            </a:r>
          </a:p>
        </p:txBody>
      </p:sp>
      <p:sp>
        <p:nvSpPr>
          <p:cNvPr id="13" name="Pijl-omlaag 12"/>
          <p:cNvSpPr/>
          <p:nvPr/>
        </p:nvSpPr>
        <p:spPr>
          <a:xfrm>
            <a:off x="2231352" y="7806059"/>
            <a:ext cx="266700"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4" name="Tekstvak 13"/>
          <p:cNvSpPr txBox="1"/>
          <p:nvPr/>
        </p:nvSpPr>
        <p:spPr>
          <a:xfrm>
            <a:off x="2498052" y="7799515"/>
            <a:ext cx="455574" cy="369332"/>
          </a:xfrm>
          <a:prstGeom prst="rect">
            <a:avLst/>
          </a:prstGeom>
          <a:noFill/>
        </p:spPr>
        <p:txBody>
          <a:bodyPr wrap="none" rtlCol="0">
            <a:spAutoFit/>
          </a:bodyPr>
          <a:lstStyle/>
          <a:p>
            <a:r>
              <a:rPr lang="nl-BE" dirty="0"/>
              <a:t>No</a:t>
            </a:r>
          </a:p>
        </p:txBody>
      </p:sp>
      <p:sp>
        <p:nvSpPr>
          <p:cNvPr id="15" name="Tekstvak 14"/>
          <p:cNvSpPr txBox="1"/>
          <p:nvPr/>
        </p:nvSpPr>
        <p:spPr>
          <a:xfrm>
            <a:off x="6206067" y="5886893"/>
            <a:ext cx="2144752" cy="646331"/>
          </a:xfrm>
          <a:prstGeom prst="rect">
            <a:avLst/>
          </a:prstGeom>
          <a:solidFill>
            <a:schemeClr val="accent3">
              <a:lumMod val="40000"/>
              <a:lumOff val="60000"/>
            </a:schemeClr>
          </a:solidFill>
        </p:spPr>
        <p:txBody>
          <a:bodyPr wrap="square" rtlCol="0">
            <a:spAutoFit/>
          </a:bodyPr>
          <a:lstStyle/>
          <a:p>
            <a:r>
              <a:rPr lang="nl-BE" dirty="0" err="1">
                <a:solidFill>
                  <a:srgbClr val="C00000"/>
                </a:solidFill>
              </a:rPr>
              <a:t>Study</a:t>
            </a:r>
            <a:r>
              <a:rPr lang="nl-BE" dirty="0">
                <a:solidFill>
                  <a:srgbClr val="C00000"/>
                </a:solidFill>
              </a:rPr>
              <a:t> </a:t>
            </a:r>
            <a:r>
              <a:rPr lang="nl-BE" dirty="0" err="1">
                <a:solidFill>
                  <a:srgbClr val="C00000"/>
                </a:solidFill>
              </a:rPr>
              <a:t>not</a:t>
            </a:r>
            <a:r>
              <a:rPr lang="nl-BE" dirty="0">
                <a:solidFill>
                  <a:srgbClr val="C00000"/>
                </a:solidFill>
              </a:rPr>
              <a:t> </a:t>
            </a:r>
            <a:r>
              <a:rPr lang="nl-BE" dirty="0" err="1">
                <a:solidFill>
                  <a:srgbClr val="C00000"/>
                </a:solidFill>
              </a:rPr>
              <a:t>under</a:t>
            </a:r>
            <a:r>
              <a:rPr lang="nl-BE" dirty="0">
                <a:solidFill>
                  <a:srgbClr val="C00000"/>
                </a:solidFill>
              </a:rPr>
              <a:t> </a:t>
            </a:r>
            <a:r>
              <a:rPr lang="nl-BE" dirty="0" err="1">
                <a:solidFill>
                  <a:srgbClr val="C00000"/>
                </a:solidFill>
              </a:rPr>
              <a:t>biobank</a:t>
            </a:r>
            <a:r>
              <a:rPr lang="nl-BE" dirty="0">
                <a:solidFill>
                  <a:srgbClr val="C00000"/>
                </a:solidFill>
              </a:rPr>
              <a:t> </a:t>
            </a:r>
            <a:r>
              <a:rPr lang="nl-BE" dirty="0" err="1">
                <a:solidFill>
                  <a:srgbClr val="C00000"/>
                </a:solidFill>
              </a:rPr>
              <a:t>legislation</a:t>
            </a:r>
            <a:endParaRPr lang="nl-BE" dirty="0">
              <a:solidFill>
                <a:srgbClr val="C00000"/>
              </a:solidFill>
            </a:endParaRPr>
          </a:p>
        </p:txBody>
      </p:sp>
      <p:sp>
        <p:nvSpPr>
          <p:cNvPr id="23" name="Tekstvak 22"/>
          <p:cNvSpPr txBox="1"/>
          <p:nvPr/>
        </p:nvSpPr>
        <p:spPr>
          <a:xfrm>
            <a:off x="1457492" y="8605992"/>
            <a:ext cx="3741670" cy="923330"/>
          </a:xfrm>
          <a:prstGeom prst="rect">
            <a:avLst/>
          </a:prstGeom>
          <a:solidFill>
            <a:schemeClr val="accent3">
              <a:lumMod val="40000"/>
              <a:lumOff val="60000"/>
            </a:schemeClr>
          </a:solidFill>
        </p:spPr>
        <p:txBody>
          <a:bodyPr wrap="square" rtlCol="0">
            <a:spAutoFit/>
          </a:bodyPr>
          <a:lstStyle/>
          <a:p>
            <a:r>
              <a:rPr lang="nl-BE" dirty="0" err="1">
                <a:solidFill>
                  <a:srgbClr val="C00000"/>
                </a:solidFill>
              </a:rPr>
              <a:t>Future</a:t>
            </a:r>
            <a:r>
              <a:rPr lang="nl-BE" dirty="0">
                <a:solidFill>
                  <a:srgbClr val="C00000"/>
                </a:solidFill>
              </a:rPr>
              <a:t> </a:t>
            </a:r>
            <a:r>
              <a:rPr lang="nl-BE" dirty="0" err="1">
                <a:solidFill>
                  <a:srgbClr val="C00000"/>
                </a:solidFill>
              </a:rPr>
              <a:t>use</a:t>
            </a:r>
            <a:r>
              <a:rPr lang="nl-BE" dirty="0">
                <a:solidFill>
                  <a:srgbClr val="C00000"/>
                </a:solidFill>
              </a:rPr>
              <a:t> </a:t>
            </a:r>
            <a:r>
              <a:rPr lang="nl-BE" dirty="0" err="1">
                <a:solidFill>
                  <a:srgbClr val="C00000"/>
                </a:solidFill>
              </a:rPr>
              <a:t>under</a:t>
            </a:r>
            <a:r>
              <a:rPr lang="nl-BE" dirty="0">
                <a:solidFill>
                  <a:srgbClr val="C00000"/>
                </a:solidFill>
              </a:rPr>
              <a:t> </a:t>
            </a:r>
            <a:r>
              <a:rPr lang="nl-BE" dirty="0" err="1">
                <a:solidFill>
                  <a:srgbClr val="C00000"/>
                </a:solidFill>
              </a:rPr>
              <a:t>biobank</a:t>
            </a:r>
            <a:r>
              <a:rPr lang="nl-BE" dirty="0">
                <a:solidFill>
                  <a:srgbClr val="C00000"/>
                </a:solidFill>
              </a:rPr>
              <a:t> </a:t>
            </a:r>
            <a:r>
              <a:rPr lang="nl-BE" dirty="0" err="1">
                <a:solidFill>
                  <a:srgbClr val="C00000"/>
                </a:solidFill>
              </a:rPr>
              <a:t>legislation</a:t>
            </a:r>
            <a:r>
              <a:rPr lang="nl-BE" dirty="0">
                <a:solidFill>
                  <a:srgbClr val="C00000"/>
                </a:solidFill>
              </a:rPr>
              <a:t> =&gt; </a:t>
            </a:r>
            <a:r>
              <a:rPr lang="nl-BE" dirty="0" err="1">
                <a:solidFill>
                  <a:srgbClr val="C00000"/>
                </a:solidFill>
              </a:rPr>
              <a:t>the</a:t>
            </a:r>
            <a:r>
              <a:rPr lang="nl-BE" dirty="0">
                <a:solidFill>
                  <a:srgbClr val="C00000"/>
                </a:solidFill>
              </a:rPr>
              <a:t> </a:t>
            </a:r>
            <a:r>
              <a:rPr lang="nl-BE" dirty="0" err="1">
                <a:solidFill>
                  <a:srgbClr val="C00000"/>
                </a:solidFill>
              </a:rPr>
              <a:t>registration</a:t>
            </a:r>
            <a:r>
              <a:rPr lang="nl-BE" dirty="0">
                <a:solidFill>
                  <a:srgbClr val="C00000"/>
                </a:solidFill>
              </a:rPr>
              <a:t> of </a:t>
            </a:r>
            <a:r>
              <a:rPr lang="nl-BE" dirty="0" err="1">
                <a:solidFill>
                  <a:srgbClr val="C00000"/>
                </a:solidFill>
              </a:rPr>
              <a:t>the</a:t>
            </a:r>
            <a:r>
              <a:rPr lang="nl-BE" dirty="0">
                <a:solidFill>
                  <a:srgbClr val="C00000"/>
                </a:solidFill>
              </a:rPr>
              <a:t> samples in a </a:t>
            </a:r>
            <a:r>
              <a:rPr lang="nl-BE" dirty="0" err="1">
                <a:solidFill>
                  <a:srgbClr val="C00000"/>
                </a:solidFill>
              </a:rPr>
              <a:t>Belgian</a:t>
            </a:r>
            <a:r>
              <a:rPr lang="nl-BE" dirty="0">
                <a:solidFill>
                  <a:srgbClr val="C00000"/>
                </a:solidFill>
              </a:rPr>
              <a:t> </a:t>
            </a:r>
            <a:r>
              <a:rPr lang="nl-BE" dirty="0" err="1">
                <a:solidFill>
                  <a:srgbClr val="C00000"/>
                </a:solidFill>
              </a:rPr>
              <a:t>biobank</a:t>
            </a:r>
            <a:r>
              <a:rPr lang="nl-BE" dirty="0">
                <a:solidFill>
                  <a:srgbClr val="C00000"/>
                </a:solidFill>
              </a:rPr>
              <a:t> is </a:t>
            </a:r>
            <a:r>
              <a:rPr lang="nl-BE" dirty="0" err="1">
                <a:solidFill>
                  <a:srgbClr val="C00000"/>
                </a:solidFill>
              </a:rPr>
              <a:t>required</a:t>
            </a:r>
            <a:endParaRPr lang="nl-BE" dirty="0">
              <a:solidFill>
                <a:srgbClr val="C00000"/>
              </a:solidFill>
            </a:endParaRPr>
          </a:p>
        </p:txBody>
      </p:sp>
      <p:sp>
        <p:nvSpPr>
          <p:cNvPr id="24" name="Tekstvak 23"/>
          <p:cNvSpPr txBox="1"/>
          <p:nvPr/>
        </p:nvSpPr>
        <p:spPr>
          <a:xfrm>
            <a:off x="532328" y="8458498"/>
            <a:ext cx="455574" cy="369332"/>
          </a:xfrm>
          <a:prstGeom prst="rect">
            <a:avLst/>
          </a:prstGeom>
          <a:noFill/>
        </p:spPr>
        <p:txBody>
          <a:bodyPr wrap="none" rtlCol="0">
            <a:spAutoFit/>
          </a:bodyPr>
          <a:lstStyle/>
          <a:p>
            <a:r>
              <a:rPr lang="nl-BE" dirty="0"/>
              <a:t>No</a:t>
            </a:r>
          </a:p>
        </p:txBody>
      </p:sp>
      <p:sp>
        <p:nvSpPr>
          <p:cNvPr id="25" name="Tekstvak 24"/>
          <p:cNvSpPr txBox="1"/>
          <p:nvPr/>
        </p:nvSpPr>
        <p:spPr>
          <a:xfrm>
            <a:off x="549752" y="1294179"/>
            <a:ext cx="3718924" cy="923330"/>
          </a:xfrm>
          <a:prstGeom prst="rect">
            <a:avLst/>
          </a:prstGeom>
          <a:noFill/>
          <a:ln>
            <a:solidFill>
              <a:srgbClr val="C00000"/>
            </a:solidFill>
          </a:ln>
        </p:spPr>
        <p:txBody>
          <a:bodyPr wrap="square" rtlCol="0">
            <a:spAutoFit/>
          </a:bodyPr>
          <a:lstStyle/>
          <a:p>
            <a:r>
              <a:rPr lang="nl-BE" dirty="0">
                <a:solidFill>
                  <a:srgbClr val="C00000"/>
                </a:solidFill>
              </a:rPr>
              <a:t>Does </a:t>
            </a:r>
            <a:r>
              <a:rPr lang="nl-BE" dirty="0" err="1">
                <a:solidFill>
                  <a:srgbClr val="C00000"/>
                </a:solidFill>
              </a:rPr>
              <a:t>the</a:t>
            </a:r>
            <a:r>
              <a:rPr lang="nl-BE" dirty="0">
                <a:solidFill>
                  <a:srgbClr val="C00000"/>
                </a:solidFill>
              </a:rPr>
              <a:t> project </a:t>
            </a:r>
            <a:r>
              <a:rPr lang="nl-BE" dirty="0" err="1">
                <a:solidFill>
                  <a:srgbClr val="C00000"/>
                </a:solidFill>
              </a:rPr>
              <a:t>involve</a:t>
            </a:r>
            <a:r>
              <a:rPr lang="nl-BE" dirty="0">
                <a:solidFill>
                  <a:srgbClr val="C00000"/>
                </a:solidFill>
              </a:rPr>
              <a:t> </a:t>
            </a:r>
            <a:r>
              <a:rPr lang="nl-BE" dirty="0" err="1">
                <a:solidFill>
                  <a:srgbClr val="C00000"/>
                </a:solidFill>
              </a:rPr>
              <a:t>the</a:t>
            </a:r>
            <a:r>
              <a:rPr lang="nl-BE" dirty="0">
                <a:solidFill>
                  <a:srgbClr val="C00000"/>
                </a:solidFill>
              </a:rPr>
              <a:t> </a:t>
            </a:r>
            <a:r>
              <a:rPr lang="nl-BE" dirty="0" err="1">
                <a:solidFill>
                  <a:srgbClr val="C00000"/>
                </a:solidFill>
              </a:rPr>
              <a:t>collection</a:t>
            </a:r>
            <a:r>
              <a:rPr lang="nl-BE" dirty="0">
                <a:solidFill>
                  <a:srgbClr val="C00000"/>
                </a:solidFill>
              </a:rPr>
              <a:t> or </a:t>
            </a:r>
            <a:r>
              <a:rPr lang="nl-BE" dirty="0" err="1">
                <a:solidFill>
                  <a:srgbClr val="C00000"/>
                </a:solidFill>
              </a:rPr>
              <a:t>use</a:t>
            </a:r>
            <a:r>
              <a:rPr lang="nl-BE" dirty="0">
                <a:solidFill>
                  <a:srgbClr val="C00000"/>
                </a:solidFill>
              </a:rPr>
              <a:t> of human body </a:t>
            </a:r>
            <a:r>
              <a:rPr lang="nl-BE" dirty="0" err="1">
                <a:solidFill>
                  <a:srgbClr val="C00000"/>
                </a:solidFill>
              </a:rPr>
              <a:t>material</a:t>
            </a:r>
            <a:r>
              <a:rPr lang="nl-BE" dirty="0">
                <a:solidFill>
                  <a:srgbClr val="C00000"/>
                </a:solidFill>
              </a:rPr>
              <a:t> </a:t>
            </a:r>
            <a:r>
              <a:rPr lang="nl-BE" dirty="0" err="1">
                <a:solidFill>
                  <a:srgbClr val="C00000"/>
                </a:solidFill>
              </a:rPr>
              <a:t>for</a:t>
            </a:r>
            <a:r>
              <a:rPr lang="nl-BE" dirty="0">
                <a:solidFill>
                  <a:srgbClr val="C00000"/>
                </a:solidFill>
              </a:rPr>
              <a:t> research </a:t>
            </a:r>
            <a:r>
              <a:rPr lang="nl-BE" dirty="0" err="1">
                <a:solidFill>
                  <a:srgbClr val="C00000"/>
                </a:solidFill>
              </a:rPr>
              <a:t>purposes</a:t>
            </a:r>
            <a:r>
              <a:rPr lang="nl-BE" dirty="0">
                <a:solidFill>
                  <a:srgbClr val="C00000"/>
                </a:solidFill>
              </a:rPr>
              <a:t>?</a:t>
            </a:r>
          </a:p>
        </p:txBody>
      </p:sp>
      <p:sp>
        <p:nvSpPr>
          <p:cNvPr id="26" name="Pijl-omlaag 25"/>
          <p:cNvSpPr/>
          <p:nvPr/>
        </p:nvSpPr>
        <p:spPr>
          <a:xfrm>
            <a:off x="987901" y="2438729"/>
            <a:ext cx="228599" cy="1623016"/>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7" name="Tekstvak 26"/>
          <p:cNvSpPr txBox="1"/>
          <p:nvPr/>
        </p:nvSpPr>
        <p:spPr>
          <a:xfrm>
            <a:off x="1216501" y="3471193"/>
            <a:ext cx="485518" cy="369332"/>
          </a:xfrm>
          <a:prstGeom prst="rect">
            <a:avLst/>
          </a:prstGeom>
          <a:noFill/>
        </p:spPr>
        <p:txBody>
          <a:bodyPr wrap="none" rtlCol="0">
            <a:spAutoFit/>
          </a:bodyPr>
          <a:lstStyle/>
          <a:p>
            <a:r>
              <a:rPr lang="nl-BE"/>
              <a:t>Yes</a:t>
            </a:r>
          </a:p>
        </p:txBody>
      </p:sp>
      <p:sp>
        <p:nvSpPr>
          <p:cNvPr id="28" name="Pijl-omlaag 27"/>
          <p:cNvSpPr/>
          <p:nvPr/>
        </p:nvSpPr>
        <p:spPr>
          <a:xfrm rot="16200000">
            <a:off x="6172389" y="-207952"/>
            <a:ext cx="224348" cy="3718926"/>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9" name="Tekstvak 28"/>
          <p:cNvSpPr txBox="1"/>
          <p:nvPr/>
        </p:nvSpPr>
        <p:spPr>
          <a:xfrm>
            <a:off x="4425099" y="1170006"/>
            <a:ext cx="455574" cy="369332"/>
          </a:xfrm>
          <a:prstGeom prst="rect">
            <a:avLst/>
          </a:prstGeom>
          <a:noFill/>
        </p:spPr>
        <p:txBody>
          <a:bodyPr wrap="none" rtlCol="0">
            <a:spAutoFit/>
          </a:bodyPr>
          <a:lstStyle/>
          <a:p>
            <a:r>
              <a:rPr lang="nl-BE" dirty="0"/>
              <a:t>No</a:t>
            </a:r>
          </a:p>
        </p:txBody>
      </p:sp>
      <p:sp>
        <p:nvSpPr>
          <p:cNvPr id="30" name="Tekstvak 29"/>
          <p:cNvSpPr txBox="1"/>
          <p:nvPr/>
        </p:nvSpPr>
        <p:spPr>
          <a:xfrm>
            <a:off x="8374519" y="1294179"/>
            <a:ext cx="1869820" cy="923330"/>
          </a:xfrm>
          <a:prstGeom prst="rect">
            <a:avLst/>
          </a:prstGeom>
          <a:solidFill>
            <a:schemeClr val="accent3">
              <a:lumMod val="40000"/>
              <a:lumOff val="60000"/>
            </a:schemeClr>
          </a:solidFill>
        </p:spPr>
        <p:txBody>
          <a:bodyPr wrap="square" rtlCol="0">
            <a:spAutoFit/>
          </a:bodyPr>
          <a:lstStyle/>
          <a:p>
            <a:r>
              <a:rPr lang="nl-BE" dirty="0" err="1">
                <a:solidFill>
                  <a:srgbClr val="C00000"/>
                </a:solidFill>
              </a:rPr>
              <a:t>Study</a:t>
            </a:r>
            <a:r>
              <a:rPr lang="nl-BE" dirty="0">
                <a:solidFill>
                  <a:srgbClr val="C00000"/>
                </a:solidFill>
              </a:rPr>
              <a:t> </a:t>
            </a:r>
            <a:r>
              <a:rPr lang="nl-BE" dirty="0" err="1">
                <a:solidFill>
                  <a:srgbClr val="C00000"/>
                </a:solidFill>
              </a:rPr>
              <a:t>not</a:t>
            </a:r>
            <a:r>
              <a:rPr lang="nl-BE" dirty="0">
                <a:solidFill>
                  <a:srgbClr val="C00000"/>
                </a:solidFill>
              </a:rPr>
              <a:t> </a:t>
            </a:r>
            <a:r>
              <a:rPr lang="nl-BE" dirty="0" err="1">
                <a:solidFill>
                  <a:srgbClr val="C00000"/>
                </a:solidFill>
              </a:rPr>
              <a:t>under</a:t>
            </a:r>
            <a:r>
              <a:rPr lang="nl-BE" dirty="0">
                <a:solidFill>
                  <a:srgbClr val="C00000"/>
                </a:solidFill>
              </a:rPr>
              <a:t> </a:t>
            </a:r>
            <a:r>
              <a:rPr lang="nl-BE" dirty="0" err="1">
                <a:solidFill>
                  <a:srgbClr val="C00000"/>
                </a:solidFill>
              </a:rPr>
              <a:t>biobank</a:t>
            </a:r>
            <a:r>
              <a:rPr lang="nl-BE" dirty="0">
                <a:solidFill>
                  <a:srgbClr val="C00000"/>
                </a:solidFill>
              </a:rPr>
              <a:t> </a:t>
            </a:r>
            <a:r>
              <a:rPr lang="nl-BE" dirty="0" err="1">
                <a:solidFill>
                  <a:srgbClr val="C00000"/>
                </a:solidFill>
              </a:rPr>
              <a:t>legislation</a:t>
            </a:r>
            <a:endParaRPr lang="nl-BE" dirty="0">
              <a:solidFill>
                <a:srgbClr val="C00000"/>
              </a:solidFill>
            </a:endParaRPr>
          </a:p>
        </p:txBody>
      </p:sp>
      <p:sp>
        <p:nvSpPr>
          <p:cNvPr id="31" name="Tekstvak 30"/>
          <p:cNvSpPr txBox="1"/>
          <p:nvPr/>
        </p:nvSpPr>
        <p:spPr>
          <a:xfrm>
            <a:off x="532328" y="18234461"/>
            <a:ext cx="2888098" cy="1200329"/>
          </a:xfrm>
          <a:prstGeom prst="rect">
            <a:avLst/>
          </a:prstGeom>
          <a:noFill/>
          <a:ln>
            <a:solidFill>
              <a:srgbClr val="C00000"/>
            </a:solidFill>
          </a:ln>
        </p:spPr>
        <p:txBody>
          <a:bodyPr wrap="square" rtlCol="0">
            <a:spAutoFit/>
          </a:bodyPr>
          <a:lstStyle/>
          <a:p>
            <a:r>
              <a:rPr lang="en-US" dirty="0">
                <a:solidFill>
                  <a:srgbClr val="C00000"/>
                </a:solidFill>
              </a:rPr>
              <a:t>Does the study involve the use of residual samples (post diagnostic or therapeutic use)?</a:t>
            </a:r>
          </a:p>
        </p:txBody>
      </p:sp>
      <p:sp>
        <p:nvSpPr>
          <p:cNvPr id="32" name="Pijl-omlaag 31"/>
          <p:cNvSpPr/>
          <p:nvPr/>
        </p:nvSpPr>
        <p:spPr>
          <a:xfrm rot="16200000">
            <a:off x="3771518" y="18457110"/>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3" name="Tekstvak 32"/>
          <p:cNvSpPr txBox="1"/>
          <p:nvPr/>
        </p:nvSpPr>
        <p:spPr>
          <a:xfrm>
            <a:off x="3620913" y="18293316"/>
            <a:ext cx="485518" cy="369332"/>
          </a:xfrm>
          <a:prstGeom prst="rect">
            <a:avLst/>
          </a:prstGeom>
          <a:noFill/>
        </p:spPr>
        <p:txBody>
          <a:bodyPr wrap="none" rtlCol="0">
            <a:spAutoFit/>
          </a:bodyPr>
          <a:lstStyle/>
          <a:p>
            <a:r>
              <a:rPr lang="nl-BE" dirty="0"/>
              <a:t>Yes</a:t>
            </a:r>
          </a:p>
        </p:txBody>
      </p:sp>
      <p:sp>
        <p:nvSpPr>
          <p:cNvPr id="34" name="Tekstvak 33"/>
          <p:cNvSpPr txBox="1"/>
          <p:nvPr/>
        </p:nvSpPr>
        <p:spPr>
          <a:xfrm>
            <a:off x="4311030" y="18149334"/>
            <a:ext cx="2519950" cy="1200329"/>
          </a:xfrm>
          <a:prstGeom prst="rect">
            <a:avLst/>
          </a:prstGeom>
          <a:solidFill>
            <a:schemeClr val="accent3">
              <a:lumMod val="40000"/>
              <a:lumOff val="60000"/>
            </a:schemeClr>
          </a:solidFill>
        </p:spPr>
        <p:txBody>
          <a:bodyPr wrap="square" rtlCol="0">
            <a:spAutoFit/>
          </a:bodyPr>
          <a:lstStyle/>
          <a:p>
            <a:r>
              <a:rPr lang="nl-BE" sz="1200" dirty="0" err="1">
                <a:solidFill>
                  <a:srgbClr val="C00000"/>
                </a:solidFill>
              </a:rPr>
              <a:t>Study</a:t>
            </a:r>
            <a:r>
              <a:rPr lang="nl-BE" sz="1200" dirty="0">
                <a:solidFill>
                  <a:srgbClr val="C00000"/>
                </a:solidFill>
              </a:rPr>
              <a:t> </a:t>
            </a:r>
            <a:r>
              <a:rPr lang="nl-BE" sz="1200" dirty="0" err="1">
                <a:solidFill>
                  <a:srgbClr val="C00000"/>
                </a:solidFill>
              </a:rPr>
              <a:t>under</a:t>
            </a:r>
            <a:r>
              <a:rPr lang="nl-BE" sz="1200" dirty="0">
                <a:solidFill>
                  <a:srgbClr val="C00000"/>
                </a:solidFill>
              </a:rPr>
              <a:t> </a:t>
            </a:r>
            <a:r>
              <a:rPr lang="nl-BE" sz="1200" dirty="0" err="1">
                <a:solidFill>
                  <a:srgbClr val="C00000"/>
                </a:solidFill>
              </a:rPr>
              <a:t>biobank</a:t>
            </a:r>
            <a:r>
              <a:rPr lang="nl-BE" sz="1200" dirty="0">
                <a:solidFill>
                  <a:srgbClr val="C00000"/>
                </a:solidFill>
              </a:rPr>
              <a:t> </a:t>
            </a:r>
            <a:r>
              <a:rPr lang="nl-BE" sz="1200" dirty="0" err="1">
                <a:solidFill>
                  <a:srgbClr val="C00000"/>
                </a:solidFill>
              </a:rPr>
              <a:t>legislation</a:t>
            </a:r>
            <a:r>
              <a:rPr lang="nl-BE" sz="1200" dirty="0">
                <a:solidFill>
                  <a:srgbClr val="C00000"/>
                </a:solidFill>
              </a:rPr>
              <a:t>. Samples </a:t>
            </a:r>
            <a:r>
              <a:rPr lang="nl-BE" sz="1200" dirty="0" err="1">
                <a:solidFill>
                  <a:srgbClr val="C00000"/>
                </a:solidFill>
              </a:rPr>
              <a:t>require</a:t>
            </a:r>
            <a:r>
              <a:rPr lang="nl-BE" sz="1200" dirty="0">
                <a:solidFill>
                  <a:srgbClr val="C00000"/>
                </a:solidFill>
              </a:rPr>
              <a:t> </a:t>
            </a:r>
            <a:r>
              <a:rPr lang="nl-BE" sz="1200" dirty="0" err="1">
                <a:solidFill>
                  <a:srgbClr val="C00000"/>
                </a:solidFill>
              </a:rPr>
              <a:t>registration</a:t>
            </a:r>
            <a:r>
              <a:rPr lang="nl-BE" sz="1200" dirty="0">
                <a:solidFill>
                  <a:srgbClr val="C00000"/>
                </a:solidFill>
              </a:rPr>
              <a:t> in a </a:t>
            </a:r>
            <a:r>
              <a:rPr lang="nl-BE" sz="1200" dirty="0" err="1">
                <a:solidFill>
                  <a:srgbClr val="C00000"/>
                </a:solidFill>
              </a:rPr>
              <a:t>Belgian</a:t>
            </a:r>
            <a:r>
              <a:rPr lang="nl-BE" sz="1200" dirty="0">
                <a:solidFill>
                  <a:srgbClr val="C00000"/>
                </a:solidFill>
              </a:rPr>
              <a:t> </a:t>
            </a:r>
            <a:r>
              <a:rPr lang="nl-BE" sz="1200" dirty="0" err="1">
                <a:solidFill>
                  <a:srgbClr val="C00000"/>
                </a:solidFill>
              </a:rPr>
              <a:t>biobank</a:t>
            </a:r>
            <a:r>
              <a:rPr lang="nl-BE" sz="1200" dirty="0">
                <a:solidFill>
                  <a:srgbClr val="C00000"/>
                </a:solidFill>
              </a:rPr>
              <a:t>. Samples </a:t>
            </a:r>
            <a:r>
              <a:rPr lang="nl-BE" sz="1200" dirty="0" err="1">
                <a:solidFill>
                  <a:srgbClr val="C00000"/>
                </a:solidFill>
              </a:rPr>
              <a:t>can</a:t>
            </a:r>
            <a:r>
              <a:rPr lang="nl-BE" sz="1200" dirty="0">
                <a:solidFill>
                  <a:srgbClr val="C00000"/>
                </a:solidFill>
              </a:rPr>
              <a:t> </a:t>
            </a:r>
            <a:r>
              <a:rPr lang="nl-BE" sz="1200" dirty="0" err="1">
                <a:solidFill>
                  <a:srgbClr val="C00000"/>
                </a:solidFill>
              </a:rPr>
              <a:t>be</a:t>
            </a:r>
            <a:r>
              <a:rPr lang="nl-BE" sz="1200" dirty="0">
                <a:solidFill>
                  <a:srgbClr val="C00000"/>
                </a:solidFill>
              </a:rPr>
              <a:t> </a:t>
            </a:r>
            <a:r>
              <a:rPr lang="nl-BE" sz="1200" dirty="0" err="1">
                <a:solidFill>
                  <a:srgbClr val="C00000"/>
                </a:solidFill>
              </a:rPr>
              <a:t>used</a:t>
            </a:r>
            <a:r>
              <a:rPr lang="nl-BE" sz="1200" dirty="0">
                <a:solidFill>
                  <a:srgbClr val="C00000"/>
                </a:solidFill>
              </a:rPr>
              <a:t> </a:t>
            </a:r>
            <a:r>
              <a:rPr lang="nl-BE" sz="1200" dirty="0" err="1">
                <a:solidFill>
                  <a:srgbClr val="C00000"/>
                </a:solidFill>
              </a:rPr>
              <a:t>under</a:t>
            </a:r>
            <a:r>
              <a:rPr lang="nl-BE" sz="1200" dirty="0">
                <a:solidFill>
                  <a:srgbClr val="C00000"/>
                </a:solidFill>
              </a:rPr>
              <a:t> </a:t>
            </a:r>
            <a:r>
              <a:rPr lang="nl-BE" sz="1200" dirty="0" err="1">
                <a:solidFill>
                  <a:srgbClr val="C00000"/>
                </a:solidFill>
              </a:rPr>
              <a:t>presumed</a:t>
            </a:r>
            <a:r>
              <a:rPr lang="nl-BE" sz="1200" dirty="0">
                <a:solidFill>
                  <a:srgbClr val="C00000"/>
                </a:solidFill>
              </a:rPr>
              <a:t> consent </a:t>
            </a:r>
            <a:r>
              <a:rPr lang="nl-BE" sz="1200" dirty="0" err="1">
                <a:solidFill>
                  <a:srgbClr val="C00000"/>
                </a:solidFill>
              </a:rPr>
              <a:t>if</a:t>
            </a:r>
            <a:r>
              <a:rPr lang="nl-BE" sz="1200" dirty="0">
                <a:solidFill>
                  <a:srgbClr val="C00000"/>
                </a:solidFill>
              </a:rPr>
              <a:t> </a:t>
            </a:r>
            <a:r>
              <a:rPr lang="nl-BE" sz="1200" dirty="0" err="1">
                <a:solidFill>
                  <a:srgbClr val="C00000"/>
                </a:solidFill>
              </a:rPr>
              <a:t>the</a:t>
            </a:r>
            <a:r>
              <a:rPr lang="nl-BE" sz="1200" dirty="0">
                <a:solidFill>
                  <a:srgbClr val="C00000"/>
                </a:solidFill>
              </a:rPr>
              <a:t> donor was </a:t>
            </a:r>
            <a:r>
              <a:rPr lang="nl-BE" sz="1200" dirty="0" err="1">
                <a:solidFill>
                  <a:srgbClr val="C00000"/>
                </a:solidFill>
              </a:rPr>
              <a:t>sufficiently</a:t>
            </a:r>
            <a:r>
              <a:rPr lang="nl-BE" sz="1200" dirty="0">
                <a:solidFill>
                  <a:srgbClr val="C00000"/>
                </a:solidFill>
              </a:rPr>
              <a:t> </a:t>
            </a:r>
            <a:r>
              <a:rPr lang="nl-BE" sz="1200" dirty="0" err="1">
                <a:solidFill>
                  <a:srgbClr val="C00000"/>
                </a:solidFill>
              </a:rPr>
              <a:t>informed</a:t>
            </a:r>
            <a:r>
              <a:rPr lang="nl-BE" sz="1200" dirty="0">
                <a:solidFill>
                  <a:srgbClr val="C00000"/>
                </a:solidFill>
              </a:rPr>
              <a:t> (e.g. </a:t>
            </a:r>
            <a:r>
              <a:rPr lang="nl-BE" sz="1200" dirty="0" err="1">
                <a:solidFill>
                  <a:srgbClr val="C00000"/>
                </a:solidFill>
              </a:rPr>
              <a:t>hospital</a:t>
            </a:r>
            <a:r>
              <a:rPr lang="nl-BE" sz="1200" dirty="0">
                <a:solidFill>
                  <a:srgbClr val="C00000"/>
                </a:solidFill>
              </a:rPr>
              <a:t> leaflet).</a:t>
            </a:r>
          </a:p>
        </p:txBody>
      </p:sp>
      <p:sp>
        <p:nvSpPr>
          <p:cNvPr id="35" name="Tekstvak 34"/>
          <p:cNvSpPr txBox="1"/>
          <p:nvPr/>
        </p:nvSpPr>
        <p:spPr>
          <a:xfrm>
            <a:off x="538788" y="19486804"/>
            <a:ext cx="2867025" cy="1477328"/>
          </a:xfrm>
          <a:prstGeom prst="rect">
            <a:avLst/>
          </a:prstGeom>
          <a:noFill/>
          <a:ln>
            <a:solidFill>
              <a:srgbClr val="C00000"/>
            </a:solidFill>
          </a:ln>
        </p:spPr>
        <p:txBody>
          <a:bodyPr wrap="square" rtlCol="0">
            <a:spAutoFit/>
          </a:bodyPr>
          <a:lstStyle/>
          <a:p>
            <a:r>
              <a:rPr lang="en-US" dirty="0">
                <a:solidFill>
                  <a:srgbClr val="C00000"/>
                </a:solidFill>
              </a:rPr>
              <a:t>Will samples collected in the study be used for (future) use exceeding the primary research purpose (secondary use)?</a:t>
            </a:r>
            <a:endParaRPr lang="en-US" sz="1600" dirty="0">
              <a:solidFill>
                <a:srgbClr val="C00000"/>
              </a:solidFill>
            </a:endParaRPr>
          </a:p>
        </p:txBody>
      </p:sp>
      <p:sp>
        <p:nvSpPr>
          <p:cNvPr id="36" name="Pijl-omlaag 35"/>
          <p:cNvSpPr/>
          <p:nvPr/>
        </p:nvSpPr>
        <p:spPr>
          <a:xfrm rot="16200000">
            <a:off x="4381899" y="21519688"/>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7" name="Tekstvak 36"/>
          <p:cNvSpPr txBox="1"/>
          <p:nvPr/>
        </p:nvSpPr>
        <p:spPr>
          <a:xfrm>
            <a:off x="4231294" y="21355893"/>
            <a:ext cx="485518" cy="369332"/>
          </a:xfrm>
          <a:prstGeom prst="rect">
            <a:avLst/>
          </a:prstGeom>
          <a:noFill/>
        </p:spPr>
        <p:txBody>
          <a:bodyPr wrap="none" rtlCol="0">
            <a:spAutoFit/>
          </a:bodyPr>
          <a:lstStyle/>
          <a:p>
            <a:r>
              <a:rPr lang="nl-BE" dirty="0"/>
              <a:t>Yes</a:t>
            </a:r>
          </a:p>
        </p:txBody>
      </p:sp>
      <p:sp>
        <p:nvSpPr>
          <p:cNvPr id="38" name="Tekstvak 37"/>
          <p:cNvSpPr txBox="1"/>
          <p:nvPr/>
        </p:nvSpPr>
        <p:spPr>
          <a:xfrm>
            <a:off x="4920568" y="21391331"/>
            <a:ext cx="1906300" cy="830997"/>
          </a:xfrm>
          <a:prstGeom prst="rect">
            <a:avLst/>
          </a:prstGeom>
          <a:solidFill>
            <a:schemeClr val="accent3">
              <a:lumMod val="40000"/>
              <a:lumOff val="60000"/>
            </a:schemeClr>
          </a:solidFill>
        </p:spPr>
        <p:txBody>
          <a:bodyPr wrap="square" rtlCol="0">
            <a:spAutoFit/>
          </a:bodyPr>
          <a:lstStyle/>
          <a:p>
            <a:r>
              <a:rPr lang="nl-BE" sz="1200" dirty="0" err="1">
                <a:solidFill>
                  <a:srgbClr val="C00000"/>
                </a:solidFill>
              </a:rPr>
              <a:t>Study</a:t>
            </a:r>
            <a:r>
              <a:rPr lang="nl-BE" sz="1200" dirty="0">
                <a:solidFill>
                  <a:srgbClr val="C00000"/>
                </a:solidFill>
              </a:rPr>
              <a:t> </a:t>
            </a:r>
            <a:r>
              <a:rPr lang="nl-BE" sz="1200" dirty="0" err="1">
                <a:solidFill>
                  <a:srgbClr val="C00000"/>
                </a:solidFill>
              </a:rPr>
              <a:t>under</a:t>
            </a:r>
            <a:r>
              <a:rPr lang="nl-BE" sz="1200" dirty="0">
                <a:solidFill>
                  <a:srgbClr val="C00000"/>
                </a:solidFill>
              </a:rPr>
              <a:t> </a:t>
            </a:r>
            <a:r>
              <a:rPr lang="nl-BE" sz="1200" dirty="0" err="1">
                <a:solidFill>
                  <a:srgbClr val="C00000"/>
                </a:solidFill>
              </a:rPr>
              <a:t>biobank</a:t>
            </a:r>
            <a:r>
              <a:rPr lang="nl-BE" sz="1200" dirty="0">
                <a:solidFill>
                  <a:srgbClr val="C00000"/>
                </a:solidFill>
              </a:rPr>
              <a:t> </a:t>
            </a:r>
            <a:r>
              <a:rPr lang="nl-BE" sz="1200" dirty="0" err="1">
                <a:solidFill>
                  <a:srgbClr val="C00000"/>
                </a:solidFill>
              </a:rPr>
              <a:t>legislation</a:t>
            </a:r>
            <a:r>
              <a:rPr lang="nl-BE" sz="1200" dirty="0">
                <a:solidFill>
                  <a:srgbClr val="C00000"/>
                </a:solidFill>
              </a:rPr>
              <a:t>. Samples </a:t>
            </a:r>
            <a:r>
              <a:rPr lang="nl-BE" sz="1200" dirty="0" err="1">
                <a:solidFill>
                  <a:srgbClr val="C00000"/>
                </a:solidFill>
              </a:rPr>
              <a:t>require</a:t>
            </a:r>
            <a:r>
              <a:rPr lang="nl-BE" sz="1200" dirty="0">
                <a:solidFill>
                  <a:srgbClr val="C00000"/>
                </a:solidFill>
              </a:rPr>
              <a:t> </a:t>
            </a:r>
            <a:r>
              <a:rPr lang="nl-BE" sz="1200" dirty="0" err="1">
                <a:solidFill>
                  <a:srgbClr val="C00000"/>
                </a:solidFill>
              </a:rPr>
              <a:t>registration</a:t>
            </a:r>
            <a:r>
              <a:rPr lang="nl-BE" sz="1200" dirty="0">
                <a:solidFill>
                  <a:srgbClr val="C00000"/>
                </a:solidFill>
              </a:rPr>
              <a:t> in a </a:t>
            </a:r>
            <a:r>
              <a:rPr lang="nl-BE" sz="1200" dirty="0" err="1">
                <a:solidFill>
                  <a:srgbClr val="C00000"/>
                </a:solidFill>
              </a:rPr>
              <a:t>Belgian</a:t>
            </a:r>
            <a:r>
              <a:rPr lang="nl-BE" sz="1200" dirty="0">
                <a:solidFill>
                  <a:srgbClr val="C00000"/>
                </a:solidFill>
              </a:rPr>
              <a:t> biobank. </a:t>
            </a:r>
          </a:p>
        </p:txBody>
      </p:sp>
      <p:sp>
        <p:nvSpPr>
          <p:cNvPr id="39" name="Tekstvak 38"/>
          <p:cNvSpPr txBox="1"/>
          <p:nvPr/>
        </p:nvSpPr>
        <p:spPr>
          <a:xfrm>
            <a:off x="4772555" y="1833019"/>
            <a:ext cx="2867025" cy="1061829"/>
          </a:xfrm>
          <a:prstGeom prst="rect">
            <a:avLst/>
          </a:prstGeom>
          <a:noFill/>
          <a:ln>
            <a:noFill/>
          </a:ln>
        </p:spPr>
        <p:txBody>
          <a:bodyPr wrap="square" rtlCol="0">
            <a:spAutoFit/>
          </a:bodyPr>
          <a:lstStyle/>
          <a:p>
            <a:r>
              <a:rPr lang="en-US" sz="1050" i="1" dirty="0"/>
              <a:t>Examples include the collection and use of samples for providing standard of care to a patient, the use of samples for routine validation of diagnostics in a lab of clinical biology, but exclude R&amp;D activities for establishing a new method</a:t>
            </a:r>
          </a:p>
        </p:txBody>
      </p:sp>
      <p:sp>
        <p:nvSpPr>
          <p:cNvPr id="47" name="Tekstvak 46"/>
          <p:cNvSpPr txBox="1"/>
          <p:nvPr/>
        </p:nvSpPr>
        <p:spPr>
          <a:xfrm>
            <a:off x="549753" y="24312036"/>
            <a:ext cx="2867025" cy="923330"/>
          </a:xfrm>
          <a:prstGeom prst="rect">
            <a:avLst/>
          </a:prstGeom>
          <a:noFill/>
          <a:ln>
            <a:solidFill>
              <a:srgbClr val="C00000"/>
            </a:solidFill>
          </a:ln>
        </p:spPr>
        <p:txBody>
          <a:bodyPr wrap="square" rtlCol="0">
            <a:spAutoFit/>
          </a:bodyPr>
          <a:lstStyle/>
          <a:p>
            <a:r>
              <a:rPr lang="en-US" dirty="0">
                <a:solidFill>
                  <a:srgbClr val="C00000"/>
                </a:solidFill>
              </a:rPr>
              <a:t>Does the study aim to use already existing artificial or extracted materials</a:t>
            </a:r>
          </a:p>
        </p:txBody>
      </p:sp>
      <p:sp>
        <p:nvSpPr>
          <p:cNvPr id="50" name="Tekstvak 49"/>
          <p:cNvSpPr txBox="1"/>
          <p:nvPr/>
        </p:nvSpPr>
        <p:spPr>
          <a:xfrm>
            <a:off x="4306917" y="27487608"/>
            <a:ext cx="2519950" cy="3323987"/>
          </a:xfrm>
          <a:prstGeom prst="rect">
            <a:avLst/>
          </a:prstGeom>
          <a:solidFill>
            <a:schemeClr val="accent3">
              <a:lumMod val="40000"/>
              <a:lumOff val="60000"/>
            </a:schemeClr>
          </a:solidFill>
        </p:spPr>
        <p:txBody>
          <a:bodyPr wrap="square" rtlCol="0">
            <a:spAutoFit/>
          </a:bodyPr>
          <a:lstStyle/>
          <a:p>
            <a:r>
              <a:rPr lang="en-US" sz="1200" dirty="0">
                <a:solidFill>
                  <a:srgbClr val="C00000"/>
                </a:solidFill>
              </a:rPr>
              <a:t>Artificial or extracted material that will not be used for (future) genetic research can be routed to the light regime</a:t>
            </a:r>
            <a:r>
              <a:rPr lang="nl-BE" sz="1200" dirty="0">
                <a:solidFill>
                  <a:srgbClr val="C00000"/>
                </a:solidFill>
              </a:rPr>
              <a:t>.</a:t>
            </a:r>
          </a:p>
          <a:p>
            <a:endParaRPr lang="nl-BE" sz="1200" dirty="0">
              <a:solidFill>
                <a:srgbClr val="C00000"/>
              </a:solidFill>
            </a:endParaRPr>
          </a:p>
          <a:p>
            <a:r>
              <a:rPr lang="nl-BE" sz="1200" dirty="0" err="1">
                <a:solidFill>
                  <a:srgbClr val="C00000"/>
                </a:solidFill>
              </a:rPr>
              <a:t>Material</a:t>
            </a:r>
            <a:r>
              <a:rPr lang="nl-BE" sz="1200" dirty="0">
                <a:solidFill>
                  <a:srgbClr val="C00000"/>
                </a:solidFill>
              </a:rPr>
              <a:t> </a:t>
            </a:r>
            <a:r>
              <a:rPr lang="nl-BE" sz="1200" dirty="0" err="1">
                <a:solidFill>
                  <a:srgbClr val="C00000"/>
                </a:solidFill>
              </a:rPr>
              <a:t>under</a:t>
            </a:r>
            <a:r>
              <a:rPr lang="nl-BE" sz="1200" dirty="0">
                <a:solidFill>
                  <a:srgbClr val="C00000"/>
                </a:solidFill>
              </a:rPr>
              <a:t> </a:t>
            </a:r>
            <a:r>
              <a:rPr lang="nl-BE" sz="1200" dirty="0" err="1">
                <a:solidFill>
                  <a:srgbClr val="C00000"/>
                </a:solidFill>
              </a:rPr>
              <a:t>the</a:t>
            </a:r>
            <a:r>
              <a:rPr lang="nl-BE" sz="1200" dirty="0">
                <a:solidFill>
                  <a:srgbClr val="C00000"/>
                </a:solidFill>
              </a:rPr>
              <a:t> light regime no </a:t>
            </a:r>
            <a:r>
              <a:rPr lang="nl-BE" sz="1200" dirty="0" err="1">
                <a:solidFill>
                  <a:srgbClr val="C00000"/>
                </a:solidFill>
              </a:rPr>
              <a:t>longer</a:t>
            </a:r>
            <a:r>
              <a:rPr lang="nl-BE" sz="1200" dirty="0">
                <a:solidFill>
                  <a:srgbClr val="C00000"/>
                </a:solidFill>
              </a:rPr>
              <a:t> </a:t>
            </a:r>
            <a:r>
              <a:rPr lang="nl-BE" sz="1200" dirty="0" err="1">
                <a:solidFill>
                  <a:srgbClr val="C00000"/>
                </a:solidFill>
              </a:rPr>
              <a:t>requires</a:t>
            </a:r>
            <a:r>
              <a:rPr lang="nl-BE" sz="1200" dirty="0">
                <a:solidFill>
                  <a:srgbClr val="C00000"/>
                </a:solidFill>
              </a:rPr>
              <a:t> </a:t>
            </a:r>
            <a:r>
              <a:rPr lang="nl-BE" sz="1200" dirty="0" err="1">
                <a:solidFill>
                  <a:srgbClr val="C00000"/>
                </a:solidFill>
              </a:rPr>
              <a:t>registration</a:t>
            </a:r>
            <a:r>
              <a:rPr lang="nl-BE" sz="1200" dirty="0">
                <a:solidFill>
                  <a:srgbClr val="C00000"/>
                </a:solidFill>
              </a:rPr>
              <a:t> in a biobank. </a:t>
            </a:r>
          </a:p>
          <a:p>
            <a:endParaRPr lang="nl-BE" sz="600" dirty="0">
              <a:solidFill>
                <a:srgbClr val="C00000"/>
              </a:solidFill>
            </a:endParaRPr>
          </a:p>
          <a:p>
            <a:r>
              <a:rPr lang="nl-BE" sz="1200" dirty="0">
                <a:solidFill>
                  <a:srgbClr val="C00000"/>
                </a:solidFill>
              </a:rPr>
              <a:t>The donor must </a:t>
            </a:r>
            <a:r>
              <a:rPr lang="nl-BE" sz="1200" dirty="0" err="1">
                <a:solidFill>
                  <a:srgbClr val="C00000"/>
                </a:solidFill>
              </a:rPr>
              <a:t>be</a:t>
            </a:r>
            <a:r>
              <a:rPr lang="nl-BE" sz="1200" dirty="0">
                <a:solidFill>
                  <a:srgbClr val="C00000"/>
                </a:solidFill>
              </a:rPr>
              <a:t> </a:t>
            </a:r>
            <a:r>
              <a:rPr lang="nl-BE" sz="1200" dirty="0" err="1">
                <a:solidFill>
                  <a:srgbClr val="C00000"/>
                </a:solidFill>
              </a:rPr>
              <a:t>informed</a:t>
            </a:r>
            <a:r>
              <a:rPr lang="nl-BE" sz="1200" dirty="0">
                <a:solidFill>
                  <a:srgbClr val="C00000"/>
                </a:solidFill>
              </a:rPr>
              <a:t> of </a:t>
            </a:r>
            <a:r>
              <a:rPr lang="nl-BE" sz="1200" dirty="0" err="1">
                <a:solidFill>
                  <a:srgbClr val="C00000"/>
                </a:solidFill>
              </a:rPr>
              <a:t>consequences</a:t>
            </a:r>
            <a:r>
              <a:rPr lang="nl-BE" sz="1200" dirty="0">
                <a:solidFill>
                  <a:srgbClr val="C00000"/>
                </a:solidFill>
              </a:rPr>
              <a:t> of </a:t>
            </a:r>
            <a:r>
              <a:rPr lang="nl-BE" sz="1200" dirty="0" err="1">
                <a:solidFill>
                  <a:srgbClr val="C00000"/>
                </a:solidFill>
              </a:rPr>
              <a:t>the</a:t>
            </a:r>
            <a:r>
              <a:rPr lang="nl-BE" sz="1200" dirty="0">
                <a:solidFill>
                  <a:srgbClr val="C00000"/>
                </a:solidFill>
              </a:rPr>
              <a:t> “light” regime </a:t>
            </a:r>
          </a:p>
          <a:p>
            <a:pPr marL="171450" indent="-171450">
              <a:buFont typeface="Wingdings" panose="05000000000000000000" pitchFamily="2" charset="2"/>
              <a:buChar char="§"/>
            </a:pPr>
            <a:r>
              <a:rPr lang="nl-BE" sz="1200" dirty="0" err="1">
                <a:solidFill>
                  <a:srgbClr val="C00000"/>
                </a:solidFill>
              </a:rPr>
              <a:t>Traceability</a:t>
            </a:r>
            <a:r>
              <a:rPr lang="nl-BE" sz="1200" dirty="0">
                <a:solidFill>
                  <a:srgbClr val="C00000"/>
                </a:solidFill>
              </a:rPr>
              <a:t> of </a:t>
            </a:r>
            <a:r>
              <a:rPr lang="nl-BE" sz="1200" dirty="0" err="1">
                <a:solidFill>
                  <a:srgbClr val="C00000"/>
                </a:solidFill>
              </a:rPr>
              <a:t>the</a:t>
            </a:r>
            <a:r>
              <a:rPr lang="nl-BE" sz="1200" dirty="0">
                <a:solidFill>
                  <a:srgbClr val="C00000"/>
                </a:solidFill>
              </a:rPr>
              <a:t> HBM </a:t>
            </a:r>
            <a:r>
              <a:rPr lang="nl-BE" sz="1200" dirty="0" err="1">
                <a:solidFill>
                  <a:srgbClr val="C00000"/>
                </a:solidFill>
              </a:rPr>
              <a:t>will</a:t>
            </a:r>
            <a:r>
              <a:rPr lang="nl-BE" sz="1200" dirty="0">
                <a:solidFill>
                  <a:srgbClr val="C00000"/>
                </a:solidFill>
              </a:rPr>
              <a:t> </a:t>
            </a:r>
            <a:r>
              <a:rPr lang="nl-BE" sz="1200" dirty="0" err="1">
                <a:solidFill>
                  <a:srgbClr val="C00000"/>
                </a:solidFill>
              </a:rPr>
              <a:t>be</a:t>
            </a:r>
            <a:r>
              <a:rPr lang="nl-BE" sz="1200" dirty="0">
                <a:solidFill>
                  <a:srgbClr val="C00000"/>
                </a:solidFill>
              </a:rPr>
              <a:t> </a:t>
            </a:r>
            <a:r>
              <a:rPr lang="nl-BE" sz="1200" dirty="0" err="1">
                <a:solidFill>
                  <a:srgbClr val="C00000"/>
                </a:solidFill>
              </a:rPr>
              <a:t>lifted</a:t>
            </a:r>
            <a:endParaRPr lang="nl-BE" sz="1200" dirty="0">
              <a:solidFill>
                <a:srgbClr val="C00000"/>
              </a:solidFill>
            </a:endParaRPr>
          </a:p>
          <a:p>
            <a:pPr marL="171450" indent="-171450">
              <a:buFont typeface="Wingdings" panose="05000000000000000000" pitchFamily="2" charset="2"/>
              <a:buChar char="§"/>
            </a:pPr>
            <a:r>
              <a:rPr lang="nl-BE" sz="1200" dirty="0">
                <a:solidFill>
                  <a:srgbClr val="C00000"/>
                </a:solidFill>
              </a:rPr>
              <a:t>No </a:t>
            </a:r>
            <a:r>
              <a:rPr lang="nl-BE" sz="1200" dirty="0" err="1">
                <a:solidFill>
                  <a:srgbClr val="C00000"/>
                </a:solidFill>
              </a:rPr>
              <a:t>reporting</a:t>
            </a:r>
            <a:r>
              <a:rPr lang="nl-BE" sz="1200" dirty="0">
                <a:solidFill>
                  <a:srgbClr val="C00000"/>
                </a:solidFill>
              </a:rPr>
              <a:t> of </a:t>
            </a:r>
            <a:r>
              <a:rPr lang="nl-BE" sz="1200" dirty="0" err="1">
                <a:solidFill>
                  <a:srgbClr val="C00000"/>
                </a:solidFill>
              </a:rPr>
              <a:t>incidental</a:t>
            </a:r>
            <a:r>
              <a:rPr lang="nl-BE" sz="1200" dirty="0">
                <a:solidFill>
                  <a:srgbClr val="C00000"/>
                </a:solidFill>
              </a:rPr>
              <a:t> </a:t>
            </a:r>
            <a:r>
              <a:rPr lang="nl-BE" sz="1200" dirty="0" err="1">
                <a:solidFill>
                  <a:srgbClr val="C00000"/>
                </a:solidFill>
              </a:rPr>
              <a:t>findings</a:t>
            </a:r>
            <a:endParaRPr lang="nl-BE" sz="1200" dirty="0">
              <a:solidFill>
                <a:srgbClr val="C00000"/>
              </a:solidFill>
            </a:endParaRPr>
          </a:p>
          <a:p>
            <a:r>
              <a:rPr lang="nl-BE" sz="1200" dirty="0">
                <a:solidFill>
                  <a:srgbClr val="C00000"/>
                </a:solidFill>
              </a:rPr>
              <a:t> </a:t>
            </a:r>
          </a:p>
          <a:p>
            <a:r>
              <a:rPr lang="nl-BE" sz="1200" dirty="0">
                <a:solidFill>
                  <a:srgbClr val="C00000"/>
                </a:solidFill>
              </a:rPr>
              <a:t>In case of </a:t>
            </a:r>
            <a:r>
              <a:rPr lang="nl-BE" sz="1200" dirty="0" err="1">
                <a:solidFill>
                  <a:srgbClr val="C00000"/>
                </a:solidFill>
              </a:rPr>
              <a:t>residual</a:t>
            </a:r>
            <a:r>
              <a:rPr lang="nl-BE" sz="1200" dirty="0">
                <a:solidFill>
                  <a:srgbClr val="C00000"/>
                </a:solidFill>
              </a:rPr>
              <a:t> </a:t>
            </a:r>
            <a:r>
              <a:rPr lang="nl-BE" sz="1200" dirty="0" err="1">
                <a:solidFill>
                  <a:srgbClr val="C00000"/>
                </a:solidFill>
              </a:rPr>
              <a:t>material</a:t>
            </a:r>
            <a:r>
              <a:rPr lang="nl-BE" sz="1200" dirty="0">
                <a:solidFill>
                  <a:srgbClr val="C00000"/>
                </a:solidFill>
              </a:rPr>
              <a:t>, </a:t>
            </a:r>
            <a:r>
              <a:rPr lang="nl-BE" sz="1200" dirty="0" err="1">
                <a:solidFill>
                  <a:srgbClr val="C00000"/>
                </a:solidFill>
              </a:rPr>
              <a:t>this</a:t>
            </a:r>
            <a:r>
              <a:rPr lang="nl-BE" sz="1200" dirty="0">
                <a:solidFill>
                  <a:srgbClr val="C00000"/>
                </a:solidFill>
              </a:rPr>
              <a:t> information </a:t>
            </a:r>
            <a:r>
              <a:rPr lang="nl-BE" sz="1200" dirty="0" err="1">
                <a:solidFill>
                  <a:srgbClr val="C00000"/>
                </a:solidFill>
              </a:rPr>
              <a:t>should</a:t>
            </a:r>
            <a:r>
              <a:rPr lang="nl-BE" sz="1200" dirty="0">
                <a:solidFill>
                  <a:srgbClr val="C00000"/>
                </a:solidFill>
              </a:rPr>
              <a:t> </a:t>
            </a:r>
            <a:r>
              <a:rPr lang="nl-BE" sz="1200" dirty="0" err="1">
                <a:solidFill>
                  <a:srgbClr val="C00000"/>
                </a:solidFill>
              </a:rPr>
              <a:t>be</a:t>
            </a:r>
            <a:r>
              <a:rPr lang="nl-BE" sz="1200" dirty="0">
                <a:solidFill>
                  <a:srgbClr val="C00000"/>
                </a:solidFill>
              </a:rPr>
              <a:t> </a:t>
            </a:r>
            <a:r>
              <a:rPr lang="nl-BE" sz="1200" dirty="0" err="1">
                <a:solidFill>
                  <a:srgbClr val="C00000"/>
                </a:solidFill>
              </a:rPr>
              <a:t>provided</a:t>
            </a:r>
            <a:r>
              <a:rPr lang="nl-BE" sz="1200" dirty="0">
                <a:solidFill>
                  <a:srgbClr val="C00000"/>
                </a:solidFill>
              </a:rPr>
              <a:t> </a:t>
            </a:r>
            <a:r>
              <a:rPr lang="nl-BE" sz="1200" dirty="0" err="1">
                <a:solidFill>
                  <a:srgbClr val="C00000"/>
                </a:solidFill>
              </a:rPr>
              <a:t>by</a:t>
            </a:r>
            <a:r>
              <a:rPr lang="nl-BE" sz="1200" dirty="0">
                <a:solidFill>
                  <a:srgbClr val="C00000"/>
                </a:solidFill>
              </a:rPr>
              <a:t> </a:t>
            </a:r>
            <a:r>
              <a:rPr lang="nl-BE" sz="1200" dirty="0" err="1">
                <a:solidFill>
                  <a:srgbClr val="C00000"/>
                </a:solidFill>
              </a:rPr>
              <a:t>other</a:t>
            </a:r>
            <a:r>
              <a:rPr lang="nl-BE" sz="1200" dirty="0">
                <a:solidFill>
                  <a:srgbClr val="C00000"/>
                </a:solidFill>
              </a:rPr>
              <a:t> means (e.g. </a:t>
            </a:r>
            <a:r>
              <a:rPr lang="nl-BE" sz="1200" dirty="0" err="1">
                <a:solidFill>
                  <a:srgbClr val="C00000"/>
                </a:solidFill>
              </a:rPr>
              <a:t>patient</a:t>
            </a:r>
            <a:r>
              <a:rPr lang="nl-BE" sz="1200" dirty="0">
                <a:solidFill>
                  <a:srgbClr val="C00000"/>
                </a:solidFill>
              </a:rPr>
              <a:t> brochure).</a:t>
            </a:r>
          </a:p>
        </p:txBody>
      </p:sp>
      <p:sp>
        <p:nvSpPr>
          <p:cNvPr id="55" name="Tekstvak 54"/>
          <p:cNvSpPr txBox="1"/>
          <p:nvPr/>
        </p:nvSpPr>
        <p:spPr>
          <a:xfrm>
            <a:off x="3508815" y="24401443"/>
            <a:ext cx="5343456" cy="2400657"/>
          </a:xfrm>
          <a:prstGeom prst="rect">
            <a:avLst/>
          </a:prstGeom>
          <a:noFill/>
        </p:spPr>
        <p:txBody>
          <a:bodyPr wrap="square" rtlCol="0">
            <a:spAutoFit/>
          </a:bodyPr>
          <a:lstStyle/>
          <a:p>
            <a:r>
              <a:rPr lang="en-US" sz="1000" i="1" dirty="0"/>
              <a:t>“Artificial material is material created outside the human body (envisaging cell lines, cell cultures, organoids and patient derived xenografts). The “original” cells, derived from the human donor, are entirely replaced by bred or created cells. These cells are thus no longer from the original donor, but the result of human intervention.” </a:t>
            </a:r>
          </a:p>
          <a:p>
            <a:endParaRPr lang="en-US" sz="1000" i="1" dirty="0"/>
          </a:p>
          <a:p>
            <a:r>
              <a:rPr lang="en-US" sz="1000" i="1" dirty="0"/>
              <a:t>“Extracted material is material extracted from cells or tissues, but that itself no longer consists of cells (</a:t>
            </a:r>
            <a:r>
              <a:rPr lang="en-US" sz="1000" i="1" dirty="0" err="1"/>
              <a:t>organells</a:t>
            </a:r>
            <a:r>
              <a:rPr lang="en-US" sz="1000" i="1" dirty="0"/>
              <a:t>, ribosomes, mitochondria </a:t>
            </a:r>
            <a:r>
              <a:rPr lang="en-US" sz="1000" i="1" dirty="0" err="1"/>
              <a:t>etc</a:t>
            </a:r>
            <a:r>
              <a:rPr lang="en-US" sz="1000" i="1" dirty="0"/>
              <a:t>). The human intervention of “extraction” is key here to transfer the material from the primary material (under biobank legislation) to extracted material (lighter regime).” </a:t>
            </a:r>
          </a:p>
          <a:p>
            <a:endParaRPr lang="en-US" sz="1000" i="1" dirty="0"/>
          </a:p>
          <a:p>
            <a:endParaRPr lang="en-US" sz="1000" i="1" dirty="0"/>
          </a:p>
          <a:p>
            <a:endParaRPr lang="en-US" sz="1000" i="1" dirty="0"/>
          </a:p>
          <a:p>
            <a:endParaRPr lang="en-US" sz="1000" i="1" dirty="0"/>
          </a:p>
          <a:p>
            <a:r>
              <a:rPr lang="en-US" sz="1000" i="1" dirty="0"/>
              <a:t>N.B.: for the creation of new artificial/extracted material please follow the steps as indicated above in the schedule regarding primary/secondary use of HBM</a:t>
            </a:r>
            <a:endParaRPr lang="nl-BE" sz="1000" i="1" dirty="0"/>
          </a:p>
        </p:txBody>
      </p:sp>
      <p:sp>
        <p:nvSpPr>
          <p:cNvPr id="63" name="Tekstvak 62"/>
          <p:cNvSpPr txBox="1"/>
          <p:nvPr/>
        </p:nvSpPr>
        <p:spPr>
          <a:xfrm>
            <a:off x="2272052" y="28733318"/>
            <a:ext cx="1996624" cy="1200329"/>
          </a:xfrm>
          <a:prstGeom prst="rect">
            <a:avLst/>
          </a:prstGeom>
          <a:noFill/>
        </p:spPr>
        <p:txBody>
          <a:bodyPr wrap="square" rtlCol="0">
            <a:spAutoFit/>
          </a:bodyPr>
          <a:lstStyle/>
          <a:p>
            <a:r>
              <a:rPr lang="en-US" sz="1000" i="1" dirty="0"/>
              <a:t>“Genetic research” is scientific research, without application on humans, conducted on genetic material such as DNA, RNA independent of the fact that this genetic material was isolated from other body material or not. </a:t>
            </a:r>
          </a:p>
          <a:p>
            <a:endParaRPr lang="en-US" sz="200" i="1" dirty="0"/>
          </a:p>
        </p:txBody>
      </p:sp>
      <p:sp>
        <p:nvSpPr>
          <p:cNvPr id="64" name="Tekstvak 63"/>
          <p:cNvSpPr txBox="1"/>
          <p:nvPr/>
        </p:nvSpPr>
        <p:spPr>
          <a:xfrm>
            <a:off x="416183" y="31900217"/>
            <a:ext cx="2867025" cy="923330"/>
          </a:xfrm>
          <a:prstGeom prst="rect">
            <a:avLst/>
          </a:prstGeom>
          <a:noFill/>
          <a:ln>
            <a:solidFill>
              <a:srgbClr val="C00000"/>
            </a:solidFill>
          </a:ln>
        </p:spPr>
        <p:txBody>
          <a:bodyPr wrap="square" rtlCol="0">
            <a:spAutoFit/>
          </a:bodyPr>
          <a:lstStyle/>
          <a:p>
            <a:r>
              <a:rPr lang="en-US" dirty="0">
                <a:solidFill>
                  <a:srgbClr val="C00000"/>
                </a:solidFill>
              </a:rPr>
              <a:t>Does the study aim to collect material from deceased donors?</a:t>
            </a:r>
          </a:p>
        </p:txBody>
      </p:sp>
      <p:sp>
        <p:nvSpPr>
          <p:cNvPr id="65" name="Pijl-omlaag 64"/>
          <p:cNvSpPr/>
          <p:nvPr/>
        </p:nvSpPr>
        <p:spPr>
          <a:xfrm rot="16200000">
            <a:off x="3767406" y="32059172"/>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7" name="Tekstvak 66"/>
          <p:cNvSpPr txBox="1"/>
          <p:nvPr/>
        </p:nvSpPr>
        <p:spPr>
          <a:xfrm>
            <a:off x="4306917" y="32044151"/>
            <a:ext cx="2519950" cy="646331"/>
          </a:xfrm>
          <a:prstGeom prst="rect">
            <a:avLst/>
          </a:prstGeom>
          <a:solidFill>
            <a:schemeClr val="accent3">
              <a:lumMod val="40000"/>
              <a:lumOff val="60000"/>
            </a:schemeClr>
          </a:solidFill>
        </p:spPr>
        <p:txBody>
          <a:bodyPr wrap="square" rtlCol="0">
            <a:spAutoFit/>
          </a:bodyPr>
          <a:lstStyle/>
          <a:p>
            <a:r>
              <a:rPr lang="nl-BE" sz="1200" dirty="0" err="1">
                <a:solidFill>
                  <a:srgbClr val="C00000"/>
                </a:solidFill>
              </a:rPr>
              <a:t>Study</a:t>
            </a:r>
            <a:r>
              <a:rPr lang="nl-BE" sz="1200" dirty="0">
                <a:solidFill>
                  <a:srgbClr val="C00000"/>
                </a:solidFill>
              </a:rPr>
              <a:t> </a:t>
            </a:r>
            <a:r>
              <a:rPr lang="nl-BE" sz="1200" dirty="0" err="1">
                <a:solidFill>
                  <a:srgbClr val="C00000"/>
                </a:solidFill>
              </a:rPr>
              <a:t>under</a:t>
            </a:r>
            <a:r>
              <a:rPr lang="nl-BE" sz="1200" dirty="0">
                <a:solidFill>
                  <a:srgbClr val="C00000"/>
                </a:solidFill>
              </a:rPr>
              <a:t> biobank </a:t>
            </a:r>
            <a:r>
              <a:rPr lang="nl-BE" sz="1200" dirty="0" err="1">
                <a:solidFill>
                  <a:srgbClr val="C00000"/>
                </a:solidFill>
              </a:rPr>
              <a:t>legislation</a:t>
            </a:r>
            <a:r>
              <a:rPr lang="nl-BE" sz="1200" dirty="0">
                <a:solidFill>
                  <a:srgbClr val="C00000"/>
                </a:solidFill>
              </a:rPr>
              <a:t>. Samples </a:t>
            </a:r>
            <a:r>
              <a:rPr lang="nl-BE" sz="1200" dirty="0" err="1">
                <a:solidFill>
                  <a:srgbClr val="C00000"/>
                </a:solidFill>
              </a:rPr>
              <a:t>require</a:t>
            </a:r>
            <a:r>
              <a:rPr lang="nl-BE" sz="1200" dirty="0">
                <a:solidFill>
                  <a:srgbClr val="C00000"/>
                </a:solidFill>
              </a:rPr>
              <a:t> </a:t>
            </a:r>
            <a:r>
              <a:rPr lang="nl-BE" sz="1200" dirty="0" err="1">
                <a:solidFill>
                  <a:srgbClr val="C00000"/>
                </a:solidFill>
              </a:rPr>
              <a:t>registration</a:t>
            </a:r>
            <a:r>
              <a:rPr lang="nl-BE" sz="1200" dirty="0">
                <a:solidFill>
                  <a:srgbClr val="C00000"/>
                </a:solidFill>
              </a:rPr>
              <a:t> in a </a:t>
            </a:r>
            <a:r>
              <a:rPr lang="nl-BE" sz="1200" dirty="0" err="1">
                <a:solidFill>
                  <a:srgbClr val="C00000"/>
                </a:solidFill>
              </a:rPr>
              <a:t>Belgian</a:t>
            </a:r>
            <a:r>
              <a:rPr lang="nl-BE" sz="1200" dirty="0">
                <a:solidFill>
                  <a:srgbClr val="C00000"/>
                </a:solidFill>
              </a:rPr>
              <a:t> biobank. </a:t>
            </a:r>
          </a:p>
        </p:txBody>
      </p:sp>
      <p:sp>
        <p:nvSpPr>
          <p:cNvPr id="66" name="Tekstvak 65"/>
          <p:cNvSpPr txBox="1"/>
          <p:nvPr/>
        </p:nvSpPr>
        <p:spPr>
          <a:xfrm>
            <a:off x="546484" y="16674332"/>
            <a:ext cx="2867025" cy="1477328"/>
          </a:xfrm>
          <a:prstGeom prst="rect">
            <a:avLst/>
          </a:prstGeom>
          <a:noFill/>
          <a:ln>
            <a:solidFill>
              <a:srgbClr val="C00000"/>
            </a:solidFill>
          </a:ln>
        </p:spPr>
        <p:txBody>
          <a:bodyPr wrap="square" rtlCol="0">
            <a:spAutoFit/>
          </a:bodyPr>
          <a:lstStyle/>
          <a:p>
            <a:r>
              <a:rPr lang="en-US" dirty="0">
                <a:solidFill>
                  <a:srgbClr val="C00000"/>
                </a:solidFill>
              </a:rPr>
              <a:t>Does the study collect HBM targeting a primary and well-defined research purpose (prospective study)?</a:t>
            </a:r>
          </a:p>
        </p:txBody>
      </p:sp>
      <p:sp>
        <p:nvSpPr>
          <p:cNvPr id="68" name="Pijl-omlaag 67"/>
          <p:cNvSpPr/>
          <p:nvPr/>
        </p:nvSpPr>
        <p:spPr>
          <a:xfrm rot="16200000">
            <a:off x="3767406" y="16982109"/>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9" name="Tekstvak 68"/>
          <p:cNvSpPr txBox="1"/>
          <p:nvPr/>
        </p:nvSpPr>
        <p:spPr>
          <a:xfrm>
            <a:off x="3616801" y="16818314"/>
            <a:ext cx="485518" cy="369332"/>
          </a:xfrm>
          <a:prstGeom prst="rect">
            <a:avLst/>
          </a:prstGeom>
          <a:noFill/>
        </p:spPr>
        <p:txBody>
          <a:bodyPr wrap="none" rtlCol="0">
            <a:spAutoFit/>
          </a:bodyPr>
          <a:lstStyle/>
          <a:p>
            <a:r>
              <a:rPr lang="nl-BE" dirty="0"/>
              <a:t>Yes</a:t>
            </a:r>
          </a:p>
        </p:txBody>
      </p:sp>
      <p:sp>
        <p:nvSpPr>
          <p:cNvPr id="70" name="Tekstvak 69"/>
          <p:cNvSpPr txBox="1"/>
          <p:nvPr/>
        </p:nvSpPr>
        <p:spPr>
          <a:xfrm>
            <a:off x="4306918" y="16940151"/>
            <a:ext cx="2519950" cy="646331"/>
          </a:xfrm>
          <a:prstGeom prst="rect">
            <a:avLst/>
          </a:prstGeom>
          <a:solidFill>
            <a:schemeClr val="accent3">
              <a:lumMod val="40000"/>
              <a:lumOff val="60000"/>
            </a:schemeClr>
          </a:solidFill>
        </p:spPr>
        <p:txBody>
          <a:bodyPr wrap="square" rtlCol="0">
            <a:spAutoFit/>
          </a:bodyPr>
          <a:lstStyle/>
          <a:p>
            <a:r>
              <a:rPr lang="nl-BE" sz="1200" dirty="0" err="1">
                <a:solidFill>
                  <a:srgbClr val="C00000"/>
                </a:solidFill>
              </a:rPr>
              <a:t>Study</a:t>
            </a:r>
            <a:r>
              <a:rPr lang="nl-BE" sz="1200" dirty="0">
                <a:solidFill>
                  <a:srgbClr val="C00000"/>
                </a:solidFill>
              </a:rPr>
              <a:t> </a:t>
            </a:r>
            <a:r>
              <a:rPr lang="nl-BE" sz="1200" dirty="0" err="1">
                <a:solidFill>
                  <a:srgbClr val="C00000"/>
                </a:solidFill>
              </a:rPr>
              <a:t>under</a:t>
            </a:r>
            <a:r>
              <a:rPr lang="nl-BE" sz="1200" dirty="0">
                <a:solidFill>
                  <a:srgbClr val="C00000"/>
                </a:solidFill>
              </a:rPr>
              <a:t> </a:t>
            </a:r>
            <a:r>
              <a:rPr lang="nl-BE" sz="1200" dirty="0" err="1">
                <a:solidFill>
                  <a:srgbClr val="C00000"/>
                </a:solidFill>
              </a:rPr>
              <a:t>biobank</a:t>
            </a:r>
            <a:r>
              <a:rPr lang="nl-BE" sz="1200" dirty="0">
                <a:solidFill>
                  <a:srgbClr val="C00000"/>
                </a:solidFill>
              </a:rPr>
              <a:t> </a:t>
            </a:r>
            <a:r>
              <a:rPr lang="nl-BE" sz="1200" dirty="0" err="1">
                <a:solidFill>
                  <a:srgbClr val="C00000"/>
                </a:solidFill>
              </a:rPr>
              <a:t>legislation</a:t>
            </a:r>
            <a:r>
              <a:rPr lang="nl-BE" sz="1200" dirty="0">
                <a:solidFill>
                  <a:srgbClr val="C00000"/>
                </a:solidFill>
              </a:rPr>
              <a:t>. Samples </a:t>
            </a:r>
            <a:r>
              <a:rPr lang="nl-BE" sz="1200" dirty="0" err="1">
                <a:solidFill>
                  <a:srgbClr val="C00000"/>
                </a:solidFill>
              </a:rPr>
              <a:t>require</a:t>
            </a:r>
            <a:r>
              <a:rPr lang="nl-BE" sz="1200" dirty="0">
                <a:solidFill>
                  <a:srgbClr val="C00000"/>
                </a:solidFill>
              </a:rPr>
              <a:t> </a:t>
            </a:r>
            <a:r>
              <a:rPr lang="nl-BE" sz="1200" dirty="0" err="1">
                <a:solidFill>
                  <a:srgbClr val="C00000"/>
                </a:solidFill>
              </a:rPr>
              <a:t>registration</a:t>
            </a:r>
            <a:r>
              <a:rPr lang="nl-BE" sz="1200" dirty="0">
                <a:solidFill>
                  <a:srgbClr val="C00000"/>
                </a:solidFill>
              </a:rPr>
              <a:t> in a </a:t>
            </a:r>
            <a:r>
              <a:rPr lang="nl-BE" sz="1200" dirty="0" err="1">
                <a:solidFill>
                  <a:srgbClr val="C00000"/>
                </a:solidFill>
              </a:rPr>
              <a:t>Belgian</a:t>
            </a:r>
            <a:r>
              <a:rPr lang="nl-BE" sz="1200" dirty="0">
                <a:solidFill>
                  <a:srgbClr val="C00000"/>
                </a:solidFill>
              </a:rPr>
              <a:t> biobank. </a:t>
            </a:r>
          </a:p>
        </p:txBody>
      </p:sp>
      <p:sp>
        <p:nvSpPr>
          <p:cNvPr id="71" name="Tekstvak 70"/>
          <p:cNvSpPr txBox="1"/>
          <p:nvPr/>
        </p:nvSpPr>
        <p:spPr>
          <a:xfrm>
            <a:off x="7716165" y="16674332"/>
            <a:ext cx="2519950" cy="1292662"/>
          </a:xfrm>
          <a:prstGeom prst="rect">
            <a:avLst/>
          </a:prstGeom>
          <a:solidFill>
            <a:schemeClr val="accent6">
              <a:lumMod val="20000"/>
              <a:lumOff val="80000"/>
            </a:schemeClr>
          </a:solidFill>
        </p:spPr>
        <p:txBody>
          <a:bodyPr wrap="square" rtlCol="0">
            <a:spAutoFit/>
          </a:bodyPr>
          <a:lstStyle/>
          <a:p>
            <a:r>
              <a:rPr lang="nl-BE" sz="1000" dirty="0">
                <a:solidFill>
                  <a:srgbClr val="C00000"/>
                </a:solidFill>
              </a:rPr>
              <a:t>EC </a:t>
            </a:r>
            <a:r>
              <a:rPr lang="nl-BE" sz="1000" dirty="0" err="1">
                <a:solidFill>
                  <a:srgbClr val="C00000"/>
                </a:solidFill>
              </a:rPr>
              <a:t>approval</a:t>
            </a:r>
            <a:r>
              <a:rPr lang="nl-BE" sz="1000" dirty="0">
                <a:solidFill>
                  <a:srgbClr val="C00000"/>
                </a:solidFill>
              </a:rPr>
              <a:t> </a:t>
            </a:r>
            <a:r>
              <a:rPr lang="nl-BE" sz="1000" dirty="0" err="1">
                <a:solidFill>
                  <a:srgbClr val="C00000"/>
                </a:solidFill>
              </a:rPr>
              <a:t>required</a:t>
            </a:r>
            <a:r>
              <a:rPr lang="nl-BE" sz="1000" dirty="0">
                <a:solidFill>
                  <a:srgbClr val="C00000"/>
                </a:solidFill>
              </a:rPr>
              <a:t> </a:t>
            </a:r>
            <a:r>
              <a:rPr lang="nl-BE" sz="1000" dirty="0" err="1">
                <a:solidFill>
                  <a:srgbClr val="C00000"/>
                </a:solidFill>
              </a:rPr>
              <a:t>for</a:t>
            </a:r>
            <a:r>
              <a:rPr lang="nl-BE" sz="1000" dirty="0">
                <a:solidFill>
                  <a:srgbClr val="C00000"/>
                </a:solidFill>
              </a:rPr>
              <a:t> </a:t>
            </a:r>
            <a:r>
              <a:rPr lang="nl-BE" sz="1000" dirty="0" err="1">
                <a:solidFill>
                  <a:srgbClr val="C00000"/>
                </a:solidFill>
              </a:rPr>
              <a:t>the</a:t>
            </a:r>
            <a:r>
              <a:rPr lang="nl-BE" sz="1000" dirty="0">
                <a:solidFill>
                  <a:srgbClr val="C00000"/>
                </a:solidFill>
              </a:rPr>
              <a:t> </a:t>
            </a:r>
            <a:r>
              <a:rPr lang="nl-BE" sz="1000" dirty="0" err="1">
                <a:solidFill>
                  <a:srgbClr val="C00000"/>
                </a:solidFill>
              </a:rPr>
              <a:t>scientific</a:t>
            </a:r>
            <a:r>
              <a:rPr lang="nl-BE" sz="1000" dirty="0">
                <a:solidFill>
                  <a:srgbClr val="C00000"/>
                </a:solidFill>
              </a:rPr>
              <a:t> </a:t>
            </a:r>
            <a:r>
              <a:rPr lang="nl-BE" sz="1000" dirty="0" err="1">
                <a:solidFill>
                  <a:srgbClr val="C00000"/>
                </a:solidFill>
              </a:rPr>
              <a:t>relevance</a:t>
            </a:r>
            <a:r>
              <a:rPr lang="nl-BE" sz="1000" dirty="0">
                <a:solidFill>
                  <a:srgbClr val="C00000"/>
                </a:solidFill>
              </a:rPr>
              <a:t> of </a:t>
            </a:r>
            <a:r>
              <a:rPr lang="nl-BE" sz="1000" dirty="0" err="1">
                <a:solidFill>
                  <a:srgbClr val="C00000"/>
                </a:solidFill>
              </a:rPr>
              <a:t>the</a:t>
            </a:r>
            <a:r>
              <a:rPr lang="nl-BE" sz="1000" dirty="0">
                <a:solidFill>
                  <a:srgbClr val="C00000"/>
                </a:solidFill>
              </a:rPr>
              <a:t> </a:t>
            </a:r>
            <a:r>
              <a:rPr lang="nl-BE" sz="1000" dirty="0" err="1">
                <a:solidFill>
                  <a:srgbClr val="C00000"/>
                </a:solidFill>
              </a:rPr>
              <a:t>study</a:t>
            </a:r>
            <a:r>
              <a:rPr lang="nl-BE" sz="1000" dirty="0">
                <a:solidFill>
                  <a:srgbClr val="C00000"/>
                </a:solidFill>
              </a:rPr>
              <a:t> as a </a:t>
            </a:r>
            <a:r>
              <a:rPr lang="nl-BE" sz="1000" dirty="0" err="1">
                <a:solidFill>
                  <a:srgbClr val="C00000"/>
                </a:solidFill>
              </a:rPr>
              <a:t>whole</a:t>
            </a:r>
            <a:r>
              <a:rPr lang="nl-BE" sz="1000" dirty="0">
                <a:solidFill>
                  <a:srgbClr val="C00000"/>
                </a:solidFill>
              </a:rPr>
              <a:t>*, </a:t>
            </a:r>
            <a:r>
              <a:rPr lang="nl-BE" sz="1000" dirty="0" err="1">
                <a:solidFill>
                  <a:srgbClr val="C00000"/>
                </a:solidFill>
              </a:rPr>
              <a:t>including</a:t>
            </a:r>
            <a:r>
              <a:rPr lang="nl-BE" sz="1000" dirty="0">
                <a:solidFill>
                  <a:srgbClr val="C00000"/>
                </a:solidFill>
              </a:rPr>
              <a:t> </a:t>
            </a:r>
            <a:r>
              <a:rPr lang="nl-BE" sz="1000" dirty="0" err="1">
                <a:solidFill>
                  <a:srgbClr val="C00000"/>
                </a:solidFill>
              </a:rPr>
              <a:t>the</a:t>
            </a:r>
            <a:r>
              <a:rPr lang="nl-BE" sz="1000" dirty="0">
                <a:solidFill>
                  <a:srgbClr val="C00000"/>
                </a:solidFill>
              </a:rPr>
              <a:t> </a:t>
            </a:r>
            <a:r>
              <a:rPr lang="nl-BE" sz="1000" dirty="0" err="1">
                <a:solidFill>
                  <a:srgbClr val="C00000"/>
                </a:solidFill>
              </a:rPr>
              <a:t>defined</a:t>
            </a:r>
            <a:r>
              <a:rPr lang="nl-BE" sz="1000" dirty="0">
                <a:solidFill>
                  <a:srgbClr val="C00000"/>
                </a:solidFill>
              </a:rPr>
              <a:t> </a:t>
            </a:r>
            <a:r>
              <a:rPr lang="nl-BE" sz="1000" dirty="0" err="1">
                <a:solidFill>
                  <a:srgbClr val="C00000"/>
                </a:solidFill>
              </a:rPr>
              <a:t>use</a:t>
            </a:r>
            <a:r>
              <a:rPr lang="nl-BE" sz="1000" dirty="0">
                <a:solidFill>
                  <a:srgbClr val="C00000"/>
                </a:solidFill>
              </a:rPr>
              <a:t> of HBM, </a:t>
            </a:r>
            <a:r>
              <a:rPr lang="nl-BE" sz="1000" dirty="0" err="1">
                <a:solidFill>
                  <a:srgbClr val="C00000"/>
                </a:solidFill>
              </a:rPr>
              <a:t>the</a:t>
            </a:r>
            <a:r>
              <a:rPr lang="nl-BE" sz="1000" dirty="0">
                <a:solidFill>
                  <a:srgbClr val="C00000"/>
                </a:solidFill>
              </a:rPr>
              <a:t> </a:t>
            </a:r>
            <a:r>
              <a:rPr lang="nl-BE" sz="1000" dirty="0" err="1">
                <a:solidFill>
                  <a:srgbClr val="C00000"/>
                </a:solidFill>
              </a:rPr>
              <a:t>use</a:t>
            </a:r>
            <a:r>
              <a:rPr lang="nl-BE" sz="1000" dirty="0">
                <a:solidFill>
                  <a:srgbClr val="C00000"/>
                </a:solidFill>
              </a:rPr>
              <a:t> of </a:t>
            </a:r>
            <a:r>
              <a:rPr lang="nl-BE" sz="1000" dirty="0" err="1">
                <a:solidFill>
                  <a:srgbClr val="C00000"/>
                </a:solidFill>
              </a:rPr>
              <a:t>the</a:t>
            </a:r>
            <a:r>
              <a:rPr lang="nl-BE" sz="1000" dirty="0">
                <a:solidFill>
                  <a:srgbClr val="C00000"/>
                </a:solidFill>
              </a:rPr>
              <a:t> HBM </a:t>
            </a:r>
            <a:r>
              <a:rPr lang="nl-BE" sz="1000" dirty="0" err="1">
                <a:solidFill>
                  <a:srgbClr val="C00000"/>
                </a:solidFill>
              </a:rPr>
              <a:t>should</a:t>
            </a:r>
            <a:r>
              <a:rPr lang="nl-BE" sz="1000" dirty="0">
                <a:solidFill>
                  <a:srgbClr val="C00000"/>
                </a:solidFill>
              </a:rPr>
              <a:t> </a:t>
            </a:r>
            <a:r>
              <a:rPr lang="nl-BE" sz="1000" dirty="0" err="1">
                <a:solidFill>
                  <a:srgbClr val="C00000"/>
                </a:solidFill>
              </a:rPr>
              <a:t>be</a:t>
            </a:r>
            <a:r>
              <a:rPr lang="nl-BE" sz="1000" dirty="0">
                <a:solidFill>
                  <a:srgbClr val="C00000"/>
                </a:solidFill>
              </a:rPr>
              <a:t> </a:t>
            </a:r>
            <a:r>
              <a:rPr lang="nl-BE" sz="1000" dirty="0" err="1">
                <a:solidFill>
                  <a:srgbClr val="C00000"/>
                </a:solidFill>
              </a:rPr>
              <a:t>reflected</a:t>
            </a:r>
            <a:r>
              <a:rPr lang="nl-BE" sz="1000" dirty="0">
                <a:solidFill>
                  <a:srgbClr val="C00000"/>
                </a:solidFill>
              </a:rPr>
              <a:t> in </a:t>
            </a:r>
            <a:r>
              <a:rPr lang="nl-BE" sz="1000" dirty="0" err="1">
                <a:solidFill>
                  <a:srgbClr val="C00000"/>
                </a:solidFill>
              </a:rPr>
              <a:t>the</a:t>
            </a:r>
            <a:r>
              <a:rPr lang="nl-BE" sz="1000" dirty="0">
                <a:solidFill>
                  <a:srgbClr val="C00000"/>
                </a:solidFill>
              </a:rPr>
              <a:t> ICF</a:t>
            </a:r>
          </a:p>
          <a:p>
            <a:r>
              <a:rPr lang="nl-BE" sz="1200" dirty="0" err="1">
                <a:solidFill>
                  <a:schemeClr val="tx1">
                    <a:lumMod val="95000"/>
                    <a:lumOff val="5000"/>
                  </a:schemeClr>
                </a:solidFill>
              </a:rPr>
              <a:t>Requires</a:t>
            </a:r>
            <a:r>
              <a:rPr lang="nl-BE" sz="1200" dirty="0">
                <a:solidFill>
                  <a:schemeClr val="tx1">
                    <a:lumMod val="95000"/>
                    <a:lumOff val="5000"/>
                  </a:schemeClr>
                </a:solidFill>
              </a:rPr>
              <a:t>: protocol + template ICF, </a:t>
            </a:r>
            <a:r>
              <a:rPr lang="nl-BE" sz="1200" dirty="0" err="1">
                <a:solidFill>
                  <a:schemeClr val="tx1">
                    <a:lumMod val="95000"/>
                    <a:lumOff val="5000"/>
                  </a:schemeClr>
                </a:solidFill>
              </a:rPr>
              <a:t>both</a:t>
            </a:r>
            <a:r>
              <a:rPr lang="nl-BE" sz="1200" dirty="0">
                <a:solidFill>
                  <a:schemeClr val="tx1">
                    <a:lumMod val="95000"/>
                    <a:lumOff val="5000"/>
                  </a:schemeClr>
                </a:solidFill>
              </a:rPr>
              <a:t> </a:t>
            </a:r>
            <a:r>
              <a:rPr lang="nl-BE" sz="1200" dirty="0" err="1">
                <a:solidFill>
                  <a:schemeClr val="tx1">
                    <a:lumMod val="95000"/>
                    <a:lumOff val="5000"/>
                  </a:schemeClr>
                </a:solidFill>
              </a:rPr>
              <a:t>with</a:t>
            </a:r>
            <a:r>
              <a:rPr lang="nl-BE" sz="1200" dirty="0">
                <a:solidFill>
                  <a:schemeClr val="tx1">
                    <a:lumMod val="95000"/>
                    <a:lumOff val="5000"/>
                  </a:schemeClr>
                </a:solidFill>
              </a:rPr>
              <a:t> </a:t>
            </a:r>
            <a:r>
              <a:rPr lang="nl-BE" sz="1200" dirty="0" err="1">
                <a:solidFill>
                  <a:schemeClr val="tx1">
                    <a:lumMod val="95000"/>
                    <a:lumOff val="5000"/>
                  </a:schemeClr>
                </a:solidFill>
              </a:rPr>
              <a:t>detailed</a:t>
            </a:r>
            <a:r>
              <a:rPr lang="nl-BE" sz="1200" dirty="0">
                <a:solidFill>
                  <a:schemeClr val="tx1">
                    <a:lumMod val="95000"/>
                    <a:lumOff val="5000"/>
                  </a:schemeClr>
                </a:solidFill>
              </a:rPr>
              <a:t> </a:t>
            </a:r>
            <a:r>
              <a:rPr lang="nl-BE" sz="1200" dirty="0" err="1">
                <a:solidFill>
                  <a:schemeClr val="tx1">
                    <a:lumMod val="95000"/>
                    <a:lumOff val="5000"/>
                  </a:schemeClr>
                </a:solidFill>
              </a:rPr>
              <a:t>description</a:t>
            </a:r>
            <a:r>
              <a:rPr lang="nl-BE" sz="1200" dirty="0">
                <a:solidFill>
                  <a:schemeClr val="tx1">
                    <a:lumMod val="95000"/>
                    <a:lumOff val="5000"/>
                  </a:schemeClr>
                </a:solidFill>
              </a:rPr>
              <a:t> on </a:t>
            </a:r>
            <a:r>
              <a:rPr lang="nl-BE" sz="1200" dirty="0" err="1">
                <a:solidFill>
                  <a:schemeClr val="tx1">
                    <a:lumMod val="95000"/>
                    <a:lumOff val="5000"/>
                  </a:schemeClr>
                </a:solidFill>
              </a:rPr>
              <a:t>the</a:t>
            </a:r>
            <a:r>
              <a:rPr lang="nl-BE" sz="1200" dirty="0">
                <a:solidFill>
                  <a:schemeClr val="tx1">
                    <a:lumMod val="95000"/>
                    <a:lumOff val="5000"/>
                  </a:schemeClr>
                </a:solidFill>
              </a:rPr>
              <a:t> </a:t>
            </a:r>
            <a:r>
              <a:rPr lang="nl-BE" sz="1200" dirty="0" err="1">
                <a:solidFill>
                  <a:schemeClr val="tx1">
                    <a:lumMod val="95000"/>
                    <a:lumOff val="5000"/>
                  </a:schemeClr>
                </a:solidFill>
              </a:rPr>
              <a:t>use</a:t>
            </a:r>
            <a:r>
              <a:rPr lang="nl-BE" sz="1200" dirty="0">
                <a:solidFill>
                  <a:schemeClr val="tx1">
                    <a:lumMod val="95000"/>
                    <a:lumOff val="5000"/>
                  </a:schemeClr>
                </a:solidFill>
              </a:rPr>
              <a:t> of HBM</a:t>
            </a:r>
          </a:p>
        </p:txBody>
      </p:sp>
      <p:sp>
        <p:nvSpPr>
          <p:cNvPr id="73" name="Tekstvak 72"/>
          <p:cNvSpPr txBox="1"/>
          <p:nvPr/>
        </p:nvSpPr>
        <p:spPr>
          <a:xfrm>
            <a:off x="7724389" y="21239958"/>
            <a:ext cx="2519950" cy="1261884"/>
          </a:xfrm>
          <a:prstGeom prst="rect">
            <a:avLst/>
          </a:prstGeom>
          <a:solidFill>
            <a:schemeClr val="accent6">
              <a:lumMod val="20000"/>
              <a:lumOff val="80000"/>
            </a:schemeClr>
          </a:solidFill>
        </p:spPr>
        <p:txBody>
          <a:bodyPr wrap="square" rtlCol="0">
            <a:spAutoFit/>
          </a:bodyPr>
          <a:lstStyle/>
          <a:p>
            <a:r>
              <a:rPr lang="nl-BE" sz="1000" dirty="0">
                <a:solidFill>
                  <a:srgbClr val="C00000"/>
                </a:solidFill>
              </a:rPr>
              <a:t>EC </a:t>
            </a:r>
            <a:r>
              <a:rPr lang="nl-BE" sz="1000" dirty="0" err="1">
                <a:solidFill>
                  <a:srgbClr val="C00000"/>
                </a:solidFill>
              </a:rPr>
              <a:t>approval</a:t>
            </a:r>
            <a:r>
              <a:rPr lang="nl-BE" sz="1000" dirty="0">
                <a:solidFill>
                  <a:srgbClr val="C00000"/>
                </a:solidFill>
              </a:rPr>
              <a:t> </a:t>
            </a:r>
            <a:r>
              <a:rPr lang="nl-BE" sz="1000" dirty="0" err="1">
                <a:solidFill>
                  <a:srgbClr val="C00000"/>
                </a:solidFill>
              </a:rPr>
              <a:t>required</a:t>
            </a:r>
            <a:r>
              <a:rPr lang="nl-BE" sz="1000" dirty="0">
                <a:solidFill>
                  <a:srgbClr val="C00000"/>
                </a:solidFill>
              </a:rPr>
              <a:t> </a:t>
            </a:r>
            <a:r>
              <a:rPr lang="nl-BE" sz="1000" dirty="0" err="1">
                <a:solidFill>
                  <a:srgbClr val="C00000"/>
                </a:solidFill>
              </a:rPr>
              <a:t>for</a:t>
            </a:r>
            <a:r>
              <a:rPr lang="nl-BE" sz="1000" dirty="0">
                <a:solidFill>
                  <a:srgbClr val="C00000"/>
                </a:solidFill>
              </a:rPr>
              <a:t> </a:t>
            </a:r>
            <a:r>
              <a:rPr lang="nl-BE" sz="1000" dirty="0" err="1">
                <a:solidFill>
                  <a:srgbClr val="C00000"/>
                </a:solidFill>
              </a:rPr>
              <a:t>the</a:t>
            </a:r>
            <a:r>
              <a:rPr lang="nl-BE" sz="1000" dirty="0">
                <a:solidFill>
                  <a:srgbClr val="C00000"/>
                </a:solidFill>
              </a:rPr>
              <a:t> </a:t>
            </a:r>
            <a:r>
              <a:rPr lang="nl-BE" sz="1000" dirty="0" err="1">
                <a:solidFill>
                  <a:srgbClr val="C00000"/>
                </a:solidFill>
              </a:rPr>
              <a:t>purpose</a:t>
            </a:r>
            <a:r>
              <a:rPr lang="nl-BE" sz="1000" dirty="0">
                <a:solidFill>
                  <a:srgbClr val="C00000"/>
                </a:solidFill>
              </a:rPr>
              <a:t> and </a:t>
            </a:r>
            <a:r>
              <a:rPr lang="nl-BE" sz="1000" dirty="0" err="1">
                <a:solidFill>
                  <a:srgbClr val="C00000"/>
                </a:solidFill>
              </a:rPr>
              <a:t>scientific</a:t>
            </a:r>
            <a:r>
              <a:rPr lang="nl-BE" sz="1000" dirty="0">
                <a:solidFill>
                  <a:srgbClr val="C00000"/>
                </a:solidFill>
              </a:rPr>
              <a:t> </a:t>
            </a:r>
            <a:r>
              <a:rPr lang="nl-BE" sz="1000" dirty="0" err="1">
                <a:solidFill>
                  <a:srgbClr val="C00000"/>
                </a:solidFill>
              </a:rPr>
              <a:t>relevance</a:t>
            </a:r>
            <a:r>
              <a:rPr lang="nl-BE" sz="1000" dirty="0">
                <a:solidFill>
                  <a:srgbClr val="C00000"/>
                </a:solidFill>
              </a:rPr>
              <a:t> of </a:t>
            </a:r>
            <a:r>
              <a:rPr lang="nl-BE" sz="1000" dirty="0" err="1">
                <a:solidFill>
                  <a:srgbClr val="C00000"/>
                </a:solidFill>
              </a:rPr>
              <a:t>the</a:t>
            </a:r>
            <a:r>
              <a:rPr lang="nl-BE" sz="1000" dirty="0">
                <a:solidFill>
                  <a:srgbClr val="C00000"/>
                </a:solidFill>
              </a:rPr>
              <a:t> </a:t>
            </a:r>
            <a:r>
              <a:rPr lang="nl-BE" sz="1000" dirty="0" err="1">
                <a:solidFill>
                  <a:srgbClr val="C00000"/>
                </a:solidFill>
              </a:rPr>
              <a:t>secondary</a:t>
            </a:r>
            <a:r>
              <a:rPr lang="nl-BE" sz="1000" dirty="0">
                <a:solidFill>
                  <a:srgbClr val="C00000"/>
                </a:solidFill>
              </a:rPr>
              <a:t> </a:t>
            </a:r>
            <a:r>
              <a:rPr lang="nl-BE" sz="1000" dirty="0" err="1">
                <a:solidFill>
                  <a:srgbClr val="C00000"/>
                </a:solidFill>
              </a:rPr>
              <a:t>use</a:t>
            </a:r>
            <a:r>
              <a:rPr lang="nl-BE" sz="1000" dirty="0">
                <a:solidFill>
                  <a:srgbClr val="C00000"/>
                </a:solidFill>
              </a:rPr>
              <a:t>** and check </a:t>
            </a:r>
            <a:r>
              <a:rPr lang="nl-BE" sz="1000" dirty="0" err="1">
                <a:solidFill>
                  <a:srgbClr val="C00000"/>
                </a:solidFill>
              </a:rPr>
              <a:t>whether</a:t>
            </a:r>
            <a:r>
              <a:rPr lang="nl-BE" sz="1000" dirty="0">
                <a:solidFill>
                  <a:srgbClr val="C00000"/>
                </a:solidFill>
              </a:rPr>
              <a:t> in line </a:t>
            </a:r>
            <a:r>
              <a:rPr lang="nl-BE" sz="1000" dirty="0" err="1">
                <a:solidFill>
                  <a:srgbClr val="C00000"/>
                </a:solidFill>
              </a:rPr>
              <a:t>with</a:t>
            </a:r>
            <a:r>
              <a:rPr lang="nl-BE" sz="1000" dirty="0">
                <a:solidFill>
                  <a:srgbClr val="C00000"/>
                </a:solidFill>
              </a:rPr>
              <a:t> </a:t>
            </a:r>
            <a:r>
              <a:rPr lang="nl-BE" sz="1000" dirty="0" err="1">
                <a:solidFill>
                  <a:srgbClr val="C00000"/>
                </a:solidFill>
              </a:rPr>
              <a:t>the</a:t>
            </a:r>
            <a:r>
              <a:rPr lang="nl-BE" sz="1000" dirty="0">
                <a:solidFill>
                  <a:srgbClr val="C00000"/>
                </a:solidFill>
              </a:rPr>
              <a:t> consent </a:t>
            </a:r>
            <a:r>
              <a:rPr lang="nl-BE" sz="1000" dirty="0" err="1">
                <a:solidFill>
                  <a:srgbClr val="C00000"/>
                </a:solidFill>
              </a:rPr>
              <a:t>under</a:t>
            </a:r>
            <a:r>
              <a:rPr lang="nl-BE" sz="1000" dirty="0">
                <a:solidFill>
                  <a:srgbClr val="C00000"/>
                </a:solidFill>
              </a:rPr>
              <a:t> </a:t>
            </a:r>
            <a:r>
              <a:rPr lang="nl-BE" sz="1000" dirty="0" err="1">
                <a:solidFill>
                  <a:srgbClr val="C00000"/>
                </a:solidFill>
              </a:rPr>
              <a:t>the</a:t>
            </a:r>
            <a:r>
              <a:rPr lang="nl-BE" sz="1000" dirty="0">
                <a:solidFill>
                  <a:srgbClr val="C00000"/>
                </a:solidFill>
              </a:rPr>
              <a:t> </a:t>
            </a:r>
            <a:r>
              <a:rPr lang="nl-BE" sz="1000" dirty="0" err="1">
                <a:solidFill>
                  <a:srgbClr val="C00000"/>
                </a:solidFill>
              </a:rPr>
              <a:t>original</a:t>
            </a:r>
            <a:r>
              <a:rPr lang="nl-BE" sz="1000" dirty="0">
                <a:solidFill>
                  <a:srgbClr val="C00000"/>
                </a:solidFill>
              </a:rPr>
              <a:t> ICF </a:t>
            </a:r>
          </a:p>
          <a:p>
            <a:r>
              <a:rPr lang="nl-BE" sz="1200" dirty="0" err="1">
                <a:solidFill>
                  <a:schemeClr val="tx1">
                    <a:lumMod val="95000"/>
                    <a:lumOff val="5000"/>
                  </a:schemeClr>
                </a:solidFill>
              </a:rPr>
              <a:t>Requires</a:t>
            </a:r>
            <a:r>
              <a:rPr lang="nl-BE" sz="1200" dirty="0">
                <a:solidFill>
                  <a:schemeClr val="tx1">
                    <a:lumMod val="95000"/>
                    <a:lumOff val="5000"/>
                  </a:schemeClr>
                </a:solidFill>
              </a:rPr>
              <a:t>: protocol </a:t>
            </a:r>
            <a:r>
              <a:rPr lang="nl-BE" sz="1200" dirty="0" err="1">
                <a:solidFill>
                  <a:schemeClr val="tx1">
                    <a:lumMod val="95000"/>
                    <a:lumOff val="5000"/>
                  </a:schemeClr>
                </a:solidFill>
              </a:rPr>
              <a:t>with</a:t>
            </a:r>
            <a:r>
              <a:rPr lang="nl-BE" sz="1200" dirty="0">
                <a:solidFill>
                  <a:schemeClr val="tx1">
                    <a:lumMod val="95000"/>
                    <a:lumOff val="5000"/>
                  </a:schemeClr>
                </a:solidFill>
              </a:rPr>
              <a:t> </a:t>
            </a:r>
            <a:r>
              <a:rPr lang="nl-BE" sz="1200" dirty="0" err="1">
                <a:solidFill>
                  <a:schemeClr val="tx1">
                    <a:lumMod val="95000"/>
                    <a:lumOff val="5000"/>
                  </a:schemeClr>
                </a:solidFill>
              </a:rPr>
              <a:t>detailed</a:t>
            </a:r>
            <a:r>
              <a:rPr lang="nl-BE" sz="1200" dirty="0">
                <a:solidFill>
                  <a:schemeClr val="tx1">
                    <a:lumMod val="95000"/>
                    <a:lumOff val="5000"/>
                  </a:schemeClr>
                </a:solidFill>
              </a:rPr>
              <a:t> </a:t>
            </a:r>
            <a:r>
              <a:rPr lang="nl-BE" sz="1200" dirty="0" err="1">
                <a:solidFill>
                  <a:schemeClr val="tx1">
                    <a:lumMod val="95000"/>
                    <a:lumOff val="5000"/>
                  </a:schemeClr>
                </a:solidFill>
              </a:rPr>
              <a:t>description</a:t>
            </a:r>
            <a:r>
              <a:rPr lang="nl-BE" sz="1200" dirty="0">
                <a:solidFill>
                  <a:schemeClr val="tx1">
                    <a:lumMod val="95000"/>
                    <a:lumOff val="5000"/>
                  </a:schemeClr>
                </a:solidFill>
              </a:rPr>
              <a:t> on </a:t>
            </a:r>
            <a:r>
              <a:rPr lang="nl-BE" sz="1200" dirty="0" err="1">
                <a:solidFill>
                  <a:schemeClr val="tx1">
                    <a:lumMod val="95000"/>
                    <a:lumOff val="5000"/>
                  </a:schemeClr>
                </a:solidFill>
              </a:rPr>
              <a:t>the</a:t>
            </a:r>
            <a:r>
              <a:rPr lang="nl-BE" sz="1200" dirty="0">
                <a:solidFill>
                  <a:schemeClr val="tx1">
                    <a:lumMod val="95000"/>
                    <a:lumOff val="5000"/>
                  </a:schemeClr>
                </a:solidFill>
              </a:rPr>
              <a:t> </a:t>
            </a:r>
            <a:r>
              <a:rPr lang="nl-BE" sz="1200" dirty="0" err="1">
                <a:solidFill>
                  <a:schemeClr val="tx1">
                    <a:lumMod val="95000"/>
                    <a:lumOff val="5000"/>
                  </a:schemeClr>
                </a:solidFill>
              </a:rPr>
              <a:t>use</a:t>
            </a:r>
            <a:r>
              <a:rPr lang="nl-BE" sz="1200" dirty="0">
                <a:solidFill>
                  <a:schemeClr val="tx1">
                    <a:lumMod val="95000"/>
                    <a:lumOff val="5000"/>
                  </a:schemeClr>
                </a:solidFill>
              </a:rPr>
              <a:t> of HBM + </a:t>
            </a:r>
            <a:r>
              <a:rPr lang="nl-BE" sz="1200" dirty="0" err="1">
                <a:solidFill>
                  <a:schemeClr val="tx1">
                    <a:lumMod val="95000"/>
                    <a:lumOff val="5000"/>
                  </a:schemeClr>
                </a:solidFill>
              </a:rPr>
              <a:t>all</a:t>
            </a:r>
            <a:r>
              <a:rPr lang="nl-BE" sz="1200" dirty="0">
                <a:solidFill>
                  <a:schemeClr val="tx1">
                    <a:lumMod val="95000"/>
                    <a:lumOff val="5000"/>
                  </a:schemeClr>
                </a:solidFill>
              </a:rPr>
              <a:t> relevant template </a:t>
            </a:r>
            <a:r>
              <a:rPr lang="nl-BE" sz="1200" dirty="0" err="1">
                <a:solidFill>
                  <a:schemeClr val="tx1">
                    <a:lumMod val="95000"/>
                    <a:lumOff val="5000"/>
                  </a:schemeClr>
                </a:solidFill>
              </a:rPr>
              <a:t>ICFs</a:t>
            </a:r>
            <a:endParaRPr lang="nl-BE" sz="1200" dirty="0">
              <a:solidFill>
                <a:schemeClr val="tx1">
                  <a:lumMod val="95000"/>
                  <a:lumOff val="5000"/>
                </a:schemeClr>
              </a:solidFill>
            </a:endParaRPr>
          </a:p>
        </p:txBody>
      </p:sp>
      <p:sp>
        <p:nvSpPr>
          <p:cNvPr id="74" name="Pijl-omlaag 73"/>
          <p:cNvSpPr/>
          <p:nvPr/>
        </p:nvSpPr>
        <p:spPr>
          <a:xfrm rot="16200000">
            <a:off x="7182072" y="16971312"/>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5" name="Pijl-omlaag 74"/>
          <p:cNvSpPr/>
          <p:nvPr/>
        </p:nvSpPr>
        <p:spPr>
          <a:xfrm rot="16200000">
            <a:off x="7182072" y="18459679"/>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6" name="Pijl-omlaag 75"/>
          <p:cNvSpPr/>
          <p:nvPr/>
        </p:nvSpPr>
        <p:spPr>
          <a:xfrm rot="16200000">
            <a:off x="7176664" y="21510873"/>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7" name="Tekstvak 76"/>
          <p:cNvSpPr txBox="1"/>
          <p:nvPr/>
        </p:nvSpPr>
        <p:spPr>
          <a:xfrm>
            <a:off x="7724389" y="18149334"/>
            <a:ext cx="2519950" cy="1231106"/>
          </a:xfrm>
          <a:prstGeom prst="rect">
            <a:avLst/>
          </a:prstGeom>
          <a:solidFill>
            <a:schemeClr val="accent6">
              <a:lumMod val="20000"/>
              <a:lumOff val="80000"/>
            </a:schemeClr>
          </a:solidFill>
        </p:spPr>
        <p:txBody>
          <a:bodyPr wrap="square" rtlCol="0">
            <a:spAutoFit/>
          </a:bodyPr>
          <a:lstStyle/>
          <a:p>
            <a:r>
              <a:rPr lang="nl-BE" sz="1000" dirty="0">
                <a:solidFill>
                  <a:srgbClr val="C00000"/>
                </a:solidFill>
              </a:rPr>
              <a:t>EC </a:t>
            </a:r>
            <a:r>
              <a:rPr lang="nl-BE" sz="1000" dirty="0" err="1">
                <a:solidFill>
                  <a:srgbClr val="C00000"/>
                </a:solidFill>
              </a:rPr>
              <a:t>approval</a:t>
            </a:r>
            <a:r>
              <a:rPr lang="nl-BE" sz="1000" dirty="0">
                <a:solidFill>
                  <a:srgbClr val="C00000"/>
                </a:solidFill>
              </a:rPr>
              <a:t> </a:t>
            </a:r>
            <a:r>
              <a:rPr lang="nl-BE" sz="1000" dirty="0" err="1">
                <a:solidFill>
                  <a:srgbClr val="C00000"/>
                </a:solidFill>
              </a:rPr>
              <a:t>required</a:t>
            </a:r>
            <a:r>
              <a:rPr lang="nl-BE" sz="1000" dirty="0">
                <a:solidFill>
                  <a:srgbClr val="C00000"/>
                </a:solidFill>
              </a:rPr>
              <a:t> </a:t>
            </a:r>
            <a:r>
              <a:rPr lang="nl-BE" sz="1000" dirty="0" err="1">
                <a:solidFill>
                  <a:srgbClr val="C00000"/>
                </a:solidFill>
              </a:rPr>
              <a:t>for</a:t>
            </a:r>
            <a:r>
              <a:rPr lang="nl-BE" sz="1000" dirty="0">
                <a:solidFill>
                  <a:srgbClr val="C00000"/>
                </a:solidFill>
              </a:rPr>
              <a:t> </a:t>
            </a:r>
            <a:r>
              <a:rPr lang="nl-BE" sz="1000" dirty="0" err="1">
                <a:solidFill>
                  <a:srgbClr val="C00000"/>
                </a:solidFill>
              </a:rPr>
              <a:t>the</a:t>
            </a:r>
            <a:r>
              <a:rPr lang="nl-BE" sz="1000" dirty="0">
                <a:solidFill>
                  <a:srgbClr val="C00000"/>
                </a:solidFill>
              </a:rPr>
              <a:t> </a:t>
            </a:r>
            <a:r>
              <a:rPr lang="nl-BE" sz="1000" dirty="0" err="1">
                <a:solidFill>
                  <a:srgbClr val="C00000"/>
                </a:solidFill>
              </a:rPr>
              <a:t>scientific</a:t>
            </a:r>
            <a:r>
              <a:rPr lang="nl-BE" sz="1000" dirty="0">
                <a:solidFill>
                  <a:srgbClr val="C00000"/>
                </a:solidFill>
              </a:rPr>
              <a:t> </a:t>
            </a:r>
            <a:r>
              <a:rPr lang="nl-BE" sz="1000" dirty="0" err="1">
                <a:solidFill>
                  <a:srgbClr val="C00000"/>
                </a:solidFill>
              </a:rPr>
              <a:t>relevance</a:t>
            </a:r>
            <a:r>
              <a:rPr lang="nl-BE" sz="1000" dirty="0">
                <a:solidFill>
                  <a:srgbClr val="C00000"/>
                </a:solidFill>
              </a:rPr>
              <a:t> of </a:t>
            </a:r>
            <a:r>
              <a:rPr lang="nl-BE" sz="1000" dirty="0" err="1">
                <a:solidFill>
                  <a:srgbClr val="C00000"/>
                </a:solidFill>
              </a:rPr>
              <a:t>the</a:t>
            </a:r>
            <a:r>
              <a:rPr lang="nl-BE" sz="1000" dirty="0">
                <a:solidFill>
                  <a:srgbClr val="C00000"/>
                </a:solidFill>
              </a:rPr>
              <a:t> </a:t>
            </a:r>
            <a:r>
              <a:rPr lang="nl-BE" sz="1000" dirty="0" err="1">
                <a:solidFill>
                  <a:srgbClr val="C00000"/>
                </a:solidFill>
              </a:rPr>
              <a:t>study</a:t>
            </a:r>
            <a:r>
              <a:rPr lang="nl-BE" sz="1000" dirty="0">
                <a:solidFill>
                  <a:srgbClr val="C00000"/>
                </a:solidFill>
              </a:rPr>
              <a:t> as a </a:t>
            </a:r>
            <a:r>
              <a:rPr lang="nl-BE" sz="1000" dirty="0" err="1">
                <a:solidFill>
                  <a:srgbClr val="C00000"/>
                </a:solidFill>
              </a:rPr>
              <a:t>whole</a:t>
            </a:r>
            <a:r>
              <a:rPr lang="nl-BE" sz="1000" dirty="0">
                <a:solidFill>
                  <a:srgbClr val="C00000"/>
                </a:solidFill>
              </a:rPr>
              <a:t>, </a:t>
            </a:r>
            <a:r>
              <a:rPr lang="nl-BE" sz="1000" dirty="0" err="1">
                <a:solidFill>
                  <a:srgbClr val="C00000"/>
                </a:solidFill>
              </a:rPr>
              <a:t>including</a:t>
            </a:r>
            <a:r>
              <a:rPr lang="nl-BE" sz="1000" dirty="0">
                <a:solidFill>
                  <a:srgbClr val="C00000"/>
                </a:solidFill>
              </a:rPr>
              <a:t> </a:t>
            </a:r>
            <a:r>
              <a:rPr lang="nl-BE" sz="1000" dirty="0" err="1">
                <a:solidFill>
                  <a:srgbClr val="C00000"/>
                </a:solidFill>
              </a:rPr>
              <a:t>the</a:t>
            </a:r>
            <a:r>
              <a:rPr lang="nl-BE" sz="1000" dirty="0">
                <a:solidFill>
                  <a:srgbClr val="C00000"/>
                </a:solidFill>
              </a:rPr>
              <a:t> </a:t>
            </a:r>
            <a:r>
              <a:rPr lang="nl-BE" sz="1000" dirty="0" err="1">
                <a:solidFill>
                  <a:srgbClr val="C00000"/>
                </a:solidFill>
              </a:rPr>
              <a:t>defined</a:t>
            </a:r>
            <a:r>
              <a:rPr lang="nl-BE" sz="1000" dirty="0">
                <a:solidFill>
                  <a:srgbClr val="C00000"/>
                </a:solidFill>
              </a:rPr>
              <a:t> </a:t>
            </a:r>
            <a:r>
              <a:rPr lang="nl-BE" sz="1000" dirty="0" err="1">
                <a:solidFill>
                  <a:srgbClr val="C00000"/>
                </a:solidFill>
              </a:rPr>
              <a:t>use</a:t>
            </a:r>
            <a:r>
              <a:rPr lang="nl-BE" sz="1000" dirty="0">
                <a:solidFill>
                  <a:srgbClr val="C00000"/>
                </a:solidFill>
              </a:rPr>
              <a:t> of HBM**, consent </a:t>
            </a:r>
            <a:r>
              <a:rPr lang="nl-BE" sz="1000" dirty="0" err="1">
                <a:solidFill>
                  <a:srgbClr val="C00000"/>
                </a:solidFill>
              </a:rPr>
              <a:t>for</a:t>
            </a:r>
            <a:r>
              <a:rPr lang="nl-BE" sz="1000" dirty="0">
                <a:solidFill>
                  <a:srgbClr val="C00000"/>
                </a:solidFill>
              </a:rPr>
              <a:t> </a:t>
            </a:r>
            <a:r>
              <a:rPr lang="nl-BE" sz="1000" dirty="0" err="1">
                <a:solidFill>
                  <a:srgbClr val="C00000"/>
                </a:solidFill>
              </a:rPr>
              <a:t>the</a:t>
            </a:r>
            <a:r>
              <a:rPr lang="nl-BE" sz="1000" dirty="0">
                <a:solidFill>
                  <a:srgbClr val="C00000"/>
                </a:solidFill>
              </a:rPr>
              <a:t> </a:t>
            </a:r>
            <a:r>
              <a:rPr lang="nl-BE" sz="1000" dirty="0" err="1">
                <a:solidFill>
                  <a:srgbClr val="C00000"/>
                </a:solidFill>
              </a:rPr>
              <a:t>use</a:t>
            </a:r>
            <a:r>
              <a:rPr lang="nl-BE" sz="1000" dirty="0">
                <a:solidFill>
                  <a:srgbClr val="C00000"/>
                </a:solidFill>
              </a:rPr>
              <a:t> of </a:t>
            </a:r>
            <a:r>
              <a:rPr lang="nl-BE" sz="1000" dirty="0" err="1">
                <a:solidFill>
                  <a:srgbClr val="C00000"/>
                </a:solidFill>
              </a:rPr>
              <a:t>the</a:t>
            </a:r>
            <a:r>
              <a:rPr lang="nl-BE" sz="1000" dirty="0">
                <a:solidFill>
                  <a:srgbClr val="C00000"/>
                </a:solidFill>
              </a:rPr>
              <a:t> HBM is </a:t>
            </a:r>
            <a:r>
              <a:rPr lang="nl-BE" sz="1000" dirty="0" err="1">
                <a:solidFill>
                  <a:srgbClr val="C00000"/>
                </a:solidFill>
              </a:rPr>
              <a:t>considered</a:t>
            </a:r>
            <a:r>
              <a:rPr lang="nl-BE" sz="1000" dirty="0">
                <a:solidFill>
                  <a:srgbClr val="C00000"/>
                </a:solidFill>
              </a:rPr>
              <a:t> </a:t>
            </a:r>
            <a:r>
              <a:rPr lang="nl-BE" sz="1000" dirty="0" err="1">
                <a:solidFill>
                  <a:srgbClr val="C00000"/>
                </a:solidFill>
              </a:rPr>
              <a:t>given</a:t>
            </a:r>
            <a:r>
              <a:rPr lang="nl-BE" sz="1000" dirty="0">
                <a:solidFill>
                  <a:srgbClr val="C00000"/>
                </a:solidFill>
              </a:rPr>
              <a:t> </a:t>
            </a:r>
            <a:r>
              <a:rPr lang="nl-BE" sz="1000" dirty="0" err="1">
                <a:solidFill>
                  <a:srgbClr val="C00000"/>
                </a:solidFill>
              </a:rPr>
              <a:t>unless</a:t>
            </a:r>
            <a:r>
              <a:rPr lang="nl-BE" sz="1000" dirty="0">
                <a:solidFill>
                  <a:srgbClr val="C00000"/>
                </a:solidFill>
              </a:rPr>
              <a:t> </a:t>
            </a:r>
            <a:r>
              <a:rPr lang="nl-BE" sz="1000" dirty="0" err="1">
                <a:solidFill>
                  <a:srgbClr val="C00000"/>
                </a:solidFill>
              </a:rPr>
              <a:t>opted</a:t>
            </a:r>
            <a:r>
              <a:rPr lang="nl-BE" sz="1000" dirty="0">
                <a:solidFill>
                  <a:srgbClr val="C00000"/>
                </a:solidFill>
              </a:rPr>
              <a:t> out </a:t>
            </a:r>
          </a:p>
          <a:p>
            <a:r>
              <a:rPr lang="nl-BE" sz="1200" dirty="0" err="1">
                <a:solidFill>
                  <a:schemeClr val="tx1">
                    <a:lumMod val="95000"/>
                    <a:lumOff val="5000"/>
                  </a:schemeClr>
                </a:solidFill>
              </a:rPr>
              <a:t>Requires</a:t>
            </a:r>
            <a:r>
              <a:rPr lang="nl-BE" sz="1200" dirty="0">
                <a:solidFill>
                  <a:schemeClr val="tx1">
                    <a:lumMod val="95000"/>
                    <a:lumOff val="5000"/>
                  </a:schemeClr>
                </a:solidFill>
              </a:rPr>
              <a:t>: protocol </a:t>
            </a:r>
            <a:r>
              <a:rPr lang="nl-BE" sz="1200" dirty="0" err="1">
                <a:solidFill>
                  <a:schemeClr val="tx1">
                    <a:lumMod val="95000"/>
                    <a:lumOff val="5000"/>
                  </a:schemeClr>
                </a:solidFill>
              </a:rPr>
              <a:t>with</a:t>
            </a:r>
            <a:r>
              <a:rPr lang="nl-BE" sz="1200" dirty="0">
                <a:solidFill>
                  <a:schemeClr val="tx1">
                    <a:lumMod val="95000"/>
                    <a:lumOff val="5000"/>
                  </a:schemeClr>
                </a:solidFill>
              </a:rPr>
              <a:t> </a:t>
            </a:r>
            <a:r>
              <a:rPr lang="nl-BE" sz="1200" dirty="0" err="1">
                <a:solidFill>
                  <a:schemeClr val="tx1">
                    <a:lumMod val="95000"/>
                    <a:lumOff val="5000"/>
                  </a:schemeClr>
                </a:solidFill>
              </a:rPr>
              <a:t>detailed</a:t>
            </a:r>
            <a:r>
              <a:rPr lang="nl-BE" sz="1200" dirty="0">
                <a:solidFill>
                  <a:schemeClr val="tx1">
                    <a:lumMod val="95000"/>
                    <a:lumOff val="5000"/>
                  </a:schemeClr>
                </a:solidFill>
              </a:rPr>
              <a:t> </a:t>
            </a:r>
            <a:r>
              <a:rPr lang="nl-BE" sz="1200" dirty="0" err="1">
                <a:solidFill>
                  <a:schemeClr val="tx1">
                    <a:lumMod val="95000"/>
                    <a:lumOff val="5000"/>
                  </a:schemeClr>
                </a:solidFill>
              </a:rPr>
              <a:t>description</a:t>
            </a:r>
            <a:r>
              <a:rPr lang="nl-BE" sz="1200" dirty="0">
                <a:solidFill>
                  <a:schemeClr val="tx1">
                    <a:lumMod val="95000"/>
                    <a:lumOff val="5000"/>
                  </a:schemeClr>
                </a:solidFill>
              </a:rPr>
              <a:t> on </a:t>
            </a:r>
            <a:r>
              <a:rPr lang="nl-BE" sz="1200" dirty="0" err="1">
                <a:solidFill>
                  <a:schemeClr val="tx1">
                    <a:lumMod val="95000"/>
                    <a:lumOff val="5000"/>
                  </a:schemeClr>
                </a:solidFill>
              </a:rPr>
              <a:t>the</a:t>
            </a:r>
            <a:r>
              <a:rPr lang="nl-BE" sz="1200" dirty="0">
                <a:solidFill>
                  <a:schemeClr val="tx1">
                    <a:lumMod val="95000"/>
                    <a:lumOff val="5000"/>
                  </a:schemeClr>
                </a:solidFill>
              </a:rPr>
              <a:t> </a:t>
            </a:r>
            <a:r>
              <a:rPr lang="nl-BE" sz="1200" dirty="0" err="1">
                <a:solidFill>
                  <a:schemeClr val="tx1">
                    <a:lumMod val="95000"/>
                    <a:lumOff val="5000"/>
                  </a:schemeClr>
                </a:solidFill>
              </a:rPr>
              <a:t>use</a:t>
            </a:r>
            <a:r>
              <a:rPr lang="nl-BE" sz="1200" dirty="0">
                <a:solidFill>
                  <a:schemeClr val="tx1">
                    <a:lumMod val="95000"/>
                    <a:lumOff val="5000"/>
                  </a:schemeClr>
                </a:solidFill>
              </a:rPr>
              <a:t> of HBM</a:t>
            </a:r>
          </a:p>
        </p:txBody>
      </p:sp>
      <p:sp>
        <p:nvSpPr>
          <p:cNvPr id="82" name="Tekstvak 81"/>
          <p:cNvSpPr txBox="1"/>
          <p:nvPr/>
        </p:nvSpPr>
        <p:spPr>
          <a:xfrm>
            <a:off x="6225438" y="4152922"/>
            <a:ext cx="3634921" cy="923330"/>
          </a:xfrm>
          <a:prstGeom prst="rect">
            <a:avLst/>
          </a:prstGeom>
          <a:solidFill>
            <a:schemeClr val="accent6">
              <a:lumMod val="20000"/>
              <a:lumOff val="80000"/>
            </a:schemeClr>
          </a:solidFill>
        </p:spPr>
        <p:txBody>
          <a:bodyPr wrap="square" rtlCol="0">
            <a:spAutoFit/>
          </a:bodyPr>
          <a:lstStyle/>
          <a:p>
            <a:r>
              <a:rPr lang="nl-BE" sz="1000" dirty="0">
                <a:solidFill>
                  <a:srgbClr val="C00000"/>
                </a:solidFill>
              </a:rPr>
              <a:t>CTIS </a:t>
            </a:r>
            <a:r>
              <a:rPr lang="nl-BE" sz="1000" dirty="0" err="1">
                <a:solidFill>
                  <a:srgbClr val="C00000"/>
                </a:solidFill>
              </a:rPr>
              <a:t>submission</a:t>
            </a:r>
            <a:endParaRPr lang="nl-BE" sz="1000" dirty="0">
              <a:solidFill>
                <a:srgbClr val="C00000"/>
              </a:solidFill>
            </a:endParaRPr>
          </a:p>
          <a:p>
            <a:r>
              <a:rPr lang="nl-BE" sz="1000" dirty="0" err="1">
                <a:solidFill>
                  <a:srgbClr val="C00000"/>
                </a:solidFill>
              </a:rPr>
              <a:t>Use</a:t>
            </a:r>
            <a:r>
              <a:rPr lang="nl-BE" sz="1000" dirty="0">
                <a:solidFill>
                  <a:srgbClr val="C00000"/>
                </a:solidFill>
              </a:rPr>
              <a:t> of HBM </a:t>
            </a:r>
            <a:r>
              <a:rPr lang="nl-BE" sz="1000" dirty="0" err="1">
                <a:solidFill>
                  <a:srgbClr val="C00000"/>
                </a:solidFill>
              </a:rPr>
              <a:t>described</a:t>
            </a:r>
            <a:r>
              <a:rPr lang="nl-BE" sz="1000" dirty="0">
                <a:solidFill>
                  <a:srgbClr val="C00000"/>
                </a:solidFill>
              </a:rPr>
              <a:t> in “CTR part II template on HBM”. The </a:t>
            </a:r>
            <a:r>
              <a:rPr lang="nl-BE" sz="1000" dirty="0" err="1">
                <a:solidFill>
                  <a:srgbClr val="C00000"/>
                </a:solidFill>
              </a:rPr>
              <a:t>use</a:t>
            </a:r>
            <a:r>
              <a:rPr lang="nl-BE" sz="1000" dirty="0">
                <a:solidFill>
                  <a:srgbClr val="C00000"/>
                </a:solidFill>
              </a:rPr>
              <a:t> of </a:t>
            </a:r>
            <a:r>
              <a:rPr lang="nl-BE" sz="1000" dirty="0" err="1">
                <a:solidFill>
                  <a:srgbClr val="C00000"/>
                </a:solidFill>
              </a:rPr>
              <a:t>the</a:t>
            </a:r>
            <a:r>
              <a:rPr lang="nl-BE" sz="1000" dirty="0">
                <a:solidFill>
                  <a:srgbClr val="C00000"/>
                </a:solidFill>
              </a:rPr>
              <a:t> </a:t>
            </a:r>
            <a:r>
              <a:rPr lang="nl-BE" sz="1000" dirty="0" err="1">
                <a:solidFill>
                  <a:srgbClr val="C00000"/>
                </a:solidFill>
              </a:rPr>
              <a:t>Belgian</a:t>
            </a:r>
            <a:r>
              <a:rPr lang="nl-BE" sz="1000" dirty="0">
                <a:solidFill>
                  <a:srgbClr val="C00000"/>
                </a:solidFill>
              </a:rPr>
              <a:t> </a:t>
            </a:r>
            <a:r>
              <a:rPr lang="nl-BE" sz="1000" dirty="0" err="1">
                <a:solidFill>
                  <a:srgbClr val="C00000"/>
                </a:solidFill>
              </a:rPr>
              <a:t>version</a:t>
            </a:r>
            <a:r>
              <a:rPr lang="nl-BE" sz="1000" dirty="0">
                <a:solidFill>
                  <a:srgbClr val="C00000"/>
                </a:solidFill>
              </a:rPr>
              <a:t> of </a:t>
            </a:r>
            <a:r>
              <a:rPr lang="nl-BE" sz="1000" dirty="0" err="1">
                <a:solidFill>
                  <a:srgbClr val="C00000"/>
                </a:solidFill>
              </a:rPr>
              <a:t>this</a:t>
            </a:r>
            <a:r>
              <a:rPr lang="nl-BE" sz="1000" dirty="0">
                <a:solidFill>
                  <a:srgbClr val="C00000"/>
                </a:solidFill>
              </a:rPr>
              <a:t> template is </a:t>
            </a:r>
            <a:r>
              <a:rPr lang="nl-BE" sz="1000" dirty="0" err="1">
                <a:solidFill>
                  <a:srgbClr val="C00000"/>
                </a:solidFill>
              </a:rPr>
              <a:t>mandatory</a:t>
            </a:r>
            <a:r>
              <a:rPr lang="nl-BE" sz="1000" dirty="0">
                <a:solidFill>
                  <a:srgbClr val="C00000"/>
                </a:solidFill>
              </a:rPr>
              <a:t>.</a:t>
            </a:r>
          </a:p>
          <a:p>
            <a:r>
              <a:rPr lang="nl-BE" sz="1200" dirty="0" err="1">
                <a:solidFill>
                  <a:schemeClr val="tx1">
                    <a:lumMod val="95000"/>
                    <a:lumOff val="5000"/>
                  </a:schemeClr>
                </a:solidFill>
              </a:rPr>
              <a:t>Requires</a:t>
            </a:r>
            <a:r>
              <a:rPr lang="nl-BE" sz="1200" dirty="0">
                <a:solidFill>
                  <a:schemeClr val="tx1">
                    <a:lumMod val="95000"/>
                    <a:lumOff val="5000"/>
                  </a:schemeClr>
                </a:solidFill>
              </a:rPr>
              <a:t>: protocol + BAREC template ICF, </a:t>
            </a:r>
            <a:r>
              <a:rPr lang="nl-BE" sz="1200" dirty="0" err="1">
                <a:solidFill>
                  <a:schemeClr val="tx1">
                    <a:lumMod val="95000"/>
                    <a:lumOff val="5000"/>
                  </a:schemeClr>
                </a:solidFill>
              </a:rPr>
              <a:t>both</a:t>
            </a:r>
            <a:r>
              <a:rPr lang="nl-BE" sz="1200" dirty="0">
                <a:solidFill>
                  <a:schemeClr val="tx1">
                    <a:lumMod val="95000"/>
                    <a:lumOff val="5000"/>
                  </a:schemeClr>
                </a:solidFill>
              </a:rPr>
              <a:t> </a:t>
            </a:r>
            <a:r>
              <a:rPr lang="nl-BE" sz="1200" dirty="0" err="1">
                <a:solidFill>
                  <a:schemeClr val="tx1">
                    <a:lumMod val="95000"/>
                    <a:lumOff val="5000"/>
                  </a:schemeClr>
                </a:solidFill>
              </a:rPr>
              <a:t>with</a:t>
            </a:r>
            <a:r>
              <a:rPr lang="nl-BE" sz="1200" dirty="0">
                <a:solidFill>
                  <a:schemeClr val="tx1">
                    <a:lumMod val="95000"/>
                    <a:lumOff val="5000"/>
                  </a:schemeClr>
                </a:solidFill>
              </a:rPr>
              <a:t> </a:t>
            </a:r>
            <a:r>
              <a:rPr lang="nl-BE" sz="1200" dirty="0" err="1">
                <a:solidFill>
                  <a:schemeClr val="tx1">
                    <a:lumMod val="95000"/>
                    <a:lumOff val="5000"/>
                  </a:schemeClr>
                </a:solidFill>
              </a:rPr>
              <a:t>detailed</a:t>
            </a:r>
            <a:r>
              <a:rPr lang="nl-BE" sz="1200" dirty="0">
                <a:solidFill>
                  <a:schemeClr val="tx1">
                    <a:lumMod val="95000"/>
                    <a:lumOff val="5000"/>
                  </a:schemeClr>
                </a:solidFill>
              </a:rPr>
              <a:t> </a:t>
            </a:r>
            <a:r>
              <a:rPr lang="nl-BE" sz="1200" dirty="0" err="1">
                <a:solidFill>
                  <a:schemeClr val="tx1">
                    <a:lumMod val="95000"/>
                    <a:lumOff val="5000"/>
                  </a:schemeClr>
                </a:solidFill>
              </a:rPr>
              <a:t>description</a:t>
            </a:r>
            <a:r>
              <a:rPr lang="nl-BE" sz="1200" dirty="0">
                <a:solidFill>
                  <a:schemeClr val="tx1">
                    <a:lumMod val="95000"/>
                    <a:lumOff val="5000"/>
                  </a:schemeClr>
                </a:solidFill>
              </a:rPr>
              <a:t> on </a:t>
            </a:r>
            <a:r>
              <a:rPr lang="nl-BE" sz="1200" dirty="0" err="1">
                <a:solidFill>
                  <a:schemeClr val="tx1">
                    <a:lumMod val="95000"/>
                    <a:lumOff val="5000"/>
                  </a:schemeClr>
                </a:solidFill>
              </a:rPr>
              <a:t>the</a:t>
            </a:r>
            <a:r>
              <a:rPr lang="nl-BE" sz="1200" dirty="0">
                <a:solidFill>
                  <a:schemeClr val="tx1">
                    <a:lumMod val="95000"/>
                    <a:lumOff val="5000"/>
                  </a:schemeClr>
                </a:solidFill>
              </a:rPr>
              <a:t> </a:t>
            </a:r>
            <a:r>
              <a:rPr lang="nl-BE" sz="1200" dirty="0" err="1">
                <a:solidFill>
                  <a:schemeClr val="tx1">
                    <a:lumMod val="95000"/>
                    <a:lumOff val="5000"/>
                  </a:schemeClr>
                </a:solidFill>
              </a:rPr>
              <a:t>use</a:t>
            </a:r>
            <a:r>
              <a:rPr lang="nl-BE" sz="1200" dirty="0">
                <a:solidFill>
                  <a:schemeClr val="tx1">
                    <a:lumMod val="95000"/>
                    <a:lumOff val="5000"/>
                  </a:schemeClr>
                </a:solidFill>
              </a:rPr>
              <a:t> of HBM</a:t>
            </a:r>
          </a:p>
        </p:txBody>
      </p:sp>
      <p:sp>
        <p:nvSpPr>
          <p:cNvPr id="83" name="Pijl-omlaag 82"/>
          <p:cNvSpPr/>
          <p:nvPr/>
        </p:nvSpPr>
        <p:spPr>
          <a:xfrm rot="16200000">
            <a:off x="5550486" y="4066094"/>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6" name="Tekstvak 85"/>
          <p:cNvSpPr txBox="1"/>
          <p:nvPr/>
        </p:nvSpPr>
        <p:spPr>
          <a:xfrm>
            <a:off x="7724389" y="27487608"/>
            <a:ext cx="2519950" cy="1231106"/>
          </a:xfrm>
          <a:prstGeom prst="rect">
            <a:avLst/>
          </a:prstGeom>
          <a:solidFill>
            <a:schemeClr val="accent6">
              <a:lumMod val="20000"/>
              <a:lumOff val="80000"/>
            </a:schemeClr>
          </a:solidFill>
        </p:spPr>
        <p:txBody>
          <a:bodyPr wrap="square" rtlCol="0">
            <a:spAutoFit/>
          </a:bodyPr>
          <a:lstStyle/>
          <a:p>
            <a:r>
              <a:rPr lang="nl-BE" sz="1000" dirty="0" err="1">
                <a:solidFill>
                  <a:srgbClr val="C00000"/>
                </a:solidFill>
              </a:rPr>
              <a:t>Use</a:t>
            </a:r>
            <a:r>
              <a:rPr lang="nl-BE" sz="1000" dirty="0">
                <a:solidFill>
                  <a:srgbClr val="C00000"/>
                </a:solidFill>
              </a:rPr>
              <a:t> of </a:t>
            </a:r>
            <a:r>
              <a:rPr lang="nl-BE" sz="1000" dirty="0" err="1">
                <a:solidFill>
                  <a:srgbClr val="C00000"/>
                </a:solidFill>
              </a:rPr>
              <a:t>material</a:t>
            </a:r>
            <a:r>
              <a:rPr lang="nl-BE" sz="1000" dirty="0">
                <a:solidFill>
                  <a:srgbClr val="C00000"/>
                </a:solidFill>
              </a:rPr>
              <a:t> </a:t>
            </a:r>
            <a:r>
              <a:rPr lang="nl-BE" sz="1000" dirty="0" err="1">
                <a:solidFill>
                  <a:srgbClr val="C00000"/>
                </a:solidFill>
              </a:rPr>
              <a:t>under</a:t>
            </a:r>
            <a:r>
              <a:rPr lang="nl-BE" sz="1000" dirty="0">
                <a:solidFill>
                  <a:srgbClr val="C00000"/>
                </a:solidFill>
              </a:rPr>
              <a:t> </a:t>
            </a:r>
            <a:r>
              <a:rPr lang="nl-BE" sz="1000" dirty="0" err="1">
                <a:solidFill>
                  <a:srgbClr val="C00000"/>
                </a:solidFill>
              </a:rPr>
              <a:t>the</a:t>
            </a:r>
            <a:r>
              <a:rPr lang="nl-BE" sz="1000" dirty="0">
                <a:solidFill>
                  <a:srgbClr val="C00000"/>
                </a:solidFill>
              </a:rPr>
              <a:t> light regime </a:t>
            </a:r>
            <a:r>
              <a:rPr lang="nl-BE" sz="1000" dirty="0" err="1">
                <a:solidFill>
                  <a:srgbClr val="C00000"/>
                </a:solidFill>
              </a:rPr>
              <a:t>requires</a:t>
            </a:r>
            <a:r>
              <a:rPr lang="nl-BE" sz="1000" dirty="0">
                <a:solidFill>
                  <a:srgbClr val="C00000"/>
                </a:solidFill>
              </a:rPr>
              <a:t> </a:t>
            </a:r>
            <a:r>
              <a:rPr lang="nl-BE" sz="1000" dirty="0" err="1">
                <a:solidFill>
                  <a:srgbClr val="C00000"/>
                </a:solidFill>
              </a:rPr>
              <a:t>submission</a:t>
            </a:r>
            <a:r>
              <a:rPr lang="nl-BE" sz="1000" dirty="0">
                <a:solidFill>
                  <a:srgbClr val="C00000"/>
                </a:solidFill>
              </a:rPr>
              <a:t> of </a:t>
            </a:r>
            <a:r>
              <a:rPr lang="nl-BE" sz="1000" dirty="0" err="1">
                <a:solidFill>
                  <a:srgbClr val="C00000"/>
                </a:solidFill>
              </a:rPr>
              <a:t>the</a:t>
            </a:r>
            <a:r>
              <a:rPr lang="nl-BE" sz="1000" dirty="0">
                <a:solidFill>
                  <a:srgbClr val="C00000"/>
                </a:solidFill>
              </a:rPr>
              <a:t> </a:t>
            </a:r>
            <a:r>
              <a:rPr lang="nl-BE" sz="1000" dirty="0" err="1">
                <a:solidFill>
                  <a:srgbClr val="C00000"/>
                </a:solidFill>
              </a:rPr>
              <a:t>study</a:t>
            </a:r>
            <a:r>
              <a:rPr lang="nl-BE" sz="1000" dirty="0">
                <a:solidFill>
                  <a:srgbClr val="C00000"/>
                </a:solidFill>
              </a:rPr>
              <a:t>, </a:t>
            </a:r>
            <a:r>
              <a:rPr lang="nl-BE" sz="1000" dirty="0" err="1">
                <a:solidFill>
                  <a:srgbClr val="C00000"/>
                </a:solidFill>
              </a:rPr>
              <a:t>including</a:t>
            </a:r>
            <a:r>
              <a:rPr lang="nl-BE" sz="1000" dirty="0">
                <a:solidFill>
                  <a:srgbClr val="C00000"/>
                </a:solidFill>
              </a:rPr>
              <a:t> </a:t>
            </a:r>
            <a:r>
              <a:rPr lang="nl-BE" sz="1000" dirty="0" err="1">
                <a:solidFill>
                  <a:srgbClr val="C00000"/>
                </a:solidFill>
              </a:rPr>
              <a:t>detailed</a:t>
            </a:r>
            <a:r>
              <a:rPr lang="nl-BE" sz="1000" dirty="0">
                <a:solidFill>
                  <a:srgbClr val="C00000"/>
                </a:solidFill>
              </a:rPr>
              <a:t> </a:t>
            </a:r>
            <a:r>
              <a:rPr lang="nl-BE" sz="1000" dirty="0" err="1">
                <a:solidFill>
                  <a:srgbClr val="C00000"/>
                </a:solidFill>
              </a:rPr>
              <a:t>description</a:t>
            </a:r>
            <a:r>
              <a:rPr lang="nl-BE" sz="1000" dirty="0">
                <a:solidFill>
                  <a:srgbClr val="C00000"/>
                </a:solidFill>
              </a:rPr>
              <a:t> of </a:t>
            </a:r>
            <a:r>
              <a:rPr lang="nl-BE" sz="1000" dirty="0" err="1">
                <a:solidFill>
                  <a:srgbClr val="C00000"/>
                </a:solidFill>
              </a:rPr>
              <a:t>the</a:t>
            </a:r>
            <a:r>
              <a:rPr lang="nl-BE" sz="1000" dirty="0">
                <a:solidFill>
                  <a:srgbClr val="C00000"/>
                </a:solidFill>
              </a:rPr>
              <a:t> </a:t>
            </a:r>
            <a:r>
              <a:rPr lang="nl-BE" sz="1000" dirty="0" err="1">
                <a:solidFill>
                  <a:srgbClr val="C00000"/>
                </a:solidFill>
              </a:rPr>
              <a:t>purpose</a:t>
            </a:r>
            <a:r>
              <a:rPr lang="nl-BE" sz="1000" dirty="0">
                <a:solidFill>
                  <a:srgbClr val="C00000"/>
                </a:solidFill>
              </a:rPr>
              <a:t> of </a:t>
            </a:r>
            <a:r>
              <a:rPr lang="nl-BE" sz="1000" dirty="0" err="1">
                <a:solidFill>
                  <a:srgbClr val="C00000"/>
                </a:solidFill>
              </a:rPr>
              <a:t>the</a:t>
            </a:r>
            <a:r>
              <a:rPr lang="nl-BE" sz="1000" dirty="0">
                <a:solidFill>
                  <a:srgbClr val="C00000"/>
                </a:solidFill>
              </a:rPr>
              <a:t> HBM. </a:t>
            </a:r>
            <a:r>
              <a:rPr lang="nl-BE" sz="1000" dirty="0" err="1">
                <a:solidFill>
                  <a:srgbClr val="C00000"/>
                </a:solidFill>
              </a:rPr>
              <a:t>If</a:t>
            </a:r>
            <a:r>
              <a:rPr lang="nl-BE" sz="1000" dirty="0">
                <a:solidFill>
                  <a:srgbClr val="C00000"/>
                </a:solidFill>
              </a:rPr>
              <a:t> no EC reply </a:t>
            </a:r>
            <a:r>
              <a:rPr lang="nl-BE" sz="1000" dirty="0" err="1">
                <a:solidFill>
                  <a:srgbClr val="C00000"/>
                </a:solidFill>
              </a:rPr>
              <a:t>within</a:t>
            </a:r>
            <a:r>
              <a:rPr lang="nl-BE" sz="1000" dirty="0">
                <a:solidFill>
                  <a:srgbClr val="C00000"/>
                </a:solidFill>
              </a:rPr>
              <a:t> 28 </a:t>
            </a:r>
            <a:r>
              <a:rPr lang="nl-BE" sz="1000" dirty="0" err="1">
                <a:solidFill>
                  <a:srgbClr val="C00000"/>
                </a:solidFill>
              </a:rPr>
              <a:t>calender</a:t>
            </a:r>
            <a:r>
              <a:rPr lang="nl-BE" sz="1000" dirty="0">
                <a:solidFill>
                  <a:srgbClr val="C00000"/>
                </a:solidFill>
              </a:rPr>
              <a:t> </a:t>
            </a:r>
            <a:r>
              <a:rPr lang="nl-BE" sz="1000" dirty="0" err="1">
                <a:solidFill>
                  <a:srgbClr val="C00000"/>
                </a:solidFill>
              </a:rPr>
              <a:t>days</a:t>
            </a:r>
            <a:r>
              <a:rPr lang="nl-BE" sz="1000" dirty="0">
                <a:solidFill>
                  <a:srgbClr val="C00000"/>
                </a:solidFill>
              </a:rPr>
              <a:t>, </a:t>
            </a:r>
            <a:r>
              <a:rPr lang="nl-BE" sz="1000" dirty="0" err="1">
                <a:solidFill>
                  <a:srgbClr val="C00000"/>
                </a:solidFill>
              </a:rPr>
              <a:t>the</a:t>
            </a:r>
            <a:r>
              <a:rPr lang="nl-BE" sz="1000" dirty="0">
                <a:solidFill>
                  <a:srgbClr val="C00000"/>
                </a:solidFill>
              </a:rPr>
              <a:t> research </a:t>
            </a:r>
            <a:r>
              <a:rPr lang="nl-BE" sz="1000" dirty="0" err="1">
                <a:solidFill>
                  <a:srgbClr val="C00000"/>
                </a:solidFill>
              </a:rPr>
              <a:t>can</a:t>
            </a:r>
            <a:r>
              <a:rPr lang="nl-BE" sz="1000" dirty="0">
                <a:solidFill>
                  <a:srgbClr val="C00000"/>
                </a:solidFill>
              </a:rPr>
              <a:t> start (</a:t>
            </a:r>
            <a:r>
              <a:rPr lang="nl-BE" sz="1000" dirty="0" err="1">
                <a:solidFill>
                  <a:srgbClr val="C00000"/>
                </a:solidFill>
              </a:rPr>
              <a:t>tacit</a:t>
            </a:r>
            <a:r>
              <a:rPr lang="nl-BE" sz="1000" dirty="0">
                <a:solidFill>
                  <a:srgbClr val="C00000"/>
                </a:solidFill>
              </a:rPr>
              <a:t> </a:t>
            </a:r>
            <a:r>
              <a:rPr lang="nl-BE" sz="1000" dirty="0" err="1">
                <a:solidFill>
                  <a:srgbClr val="C00000"/>
                </a:solidFill>
              </a:rPr>
              <a:t>approval</a:t>
            </a:r>
            <a:r>
              <a:rPr lang="nl-BE" sz="1000" dirty="0">
                <a:solidFill>
                  <a:srgbClr val="C00000"/>
                </a:solidFill>
              </a:rPr>
              <a:t>)</a:t>
            </a:r>
          </a:p>
          <a:p>
            <a:r>
              <a:rPr lang="nl-BE" sz="1200" dirty="0" err="1">
                <a:solidFill>
                  <a:schemeClr val="tx1">
                    <a:lumMod val="95000"/>
                    <a:lumOff val="5000"/>
                  </a:schemeClr>
                </a:solidFill>
              </a:rPr>
              <a:t>Requires</a:t>
            </a:r>
            <a:r>
              <a:rPr lang="nl-BE" sz="1200" dirty="0">
                <a:solidFill>
                  <a:schemeClr val="tx1">
                    <a:lumMod val="95000"/>
                    <a:lumOff val="5000"/>
                  </a:schemeClr>
                </a:solidFill>
              </a:rPr>
              <a:t>: protocol </a:t>
            </a:r>
            <a:r>
              <a:rPr lang="nl-BE" sz="1200" dirty="0" err="1">
                <a:solidFill>
                  <a:schemeClr val="tx1">
                    <a:lumMod val="95000"/>
                    <a:lumOff val="5000"/>
                  </a:schemeClr>
                </a:solidFill>
              </a:rPr>
              <a:t>with</a:t>
            </a:r>
            <a:r>
              <a:rPr lang="nl-BE" sz="1200" dirty="0">
                <a:solidFill>
                  <a:schemeClr val="tx1">
                    <a:lumMod val="95000"/>
                    <a:lumOff val="5000"/>
                  </a:schemeClr>
                </a:solidFill>
              </a:rPr>
              <a:t> </a:t>
            </a:r>
            <a:r>
              <a:rPr lang="nl-BE" sz="1200" dirty="0" err="1">
                <a:solidFill>
                  <a:schemeClr val="tx1">
                    <a:lumMod val="95000"/>
                    <a:lumOff val="5000"/>
                  </a:schemeClr>
                </a:solidFill>
              </a:rPr>
              <a:t>detailed</a:t>
            </a:r>
            <a:r>
              <a:rPr lang="nl-BE" sz="1200" dirty="0">
                <a:solidFill>
                  <a:schemeClr val="tx1">
                    <a:lumMod val="95000"/>
                    <a:lumOff val="5000"/>
                  </a:schemeClr>
                </a:solidFill>
              </a:rPr>
              <a:t> </a:t>
            </a:r>
            <a:r>
              <a:rPr lang="nl-BE" sz="1200" dirty="0" err="1">
                <a:solidFill>
                  <a:schemeClr val="tx1">
                    <a:lumMod val="95000"/>
                    <a:lumOff val="5000"/>
                  </a:schemeClr>
                </a:solidFill>
              </a:rPr>
              <a:t>description</a:t>
            </a:r>
            <a:r>
              <a:rPr lang="nl-BE" sz="1200" dirty="0">
                <a:solidFill>
                  <a:schemeClr val="tx1">
                    <a:lumMod val="95000"/>
                    <a:lumOff val="5000"/>
                  </a:schemeClr>
                </a:solidFill>
              </a:rPr>
              <a:t> on </a:t>
            </a:r>
            <a:r>
              <a:rPr lang="nl-BE" sz="1200" dirty="0" err="1">
                <a:solidFill>
                  <a:schemeClr val="tx1">
                    <a:lumMod val="95000"/>
                    <a:lumOff val="5000"/>
                  </a:schemeClr>
                </a:solidFill>
              </a:rPr>
              <a:t>the</a:t>
            </a:r>
            <a:r>
              <a:rPr lang="nl-BE" sz="1200" dirty="0">
                <a:solidFill>
                  <a:schemeClr val="tx1">
                    <a:lumMod val="95000"/>
                    <a:lumOff val="5000"/>
                  </a:schemeClr>
                </a:solidFill>
              </a:rPr>
              <a:t> </a:t>
            </a:r>
            <a:r>
              <a:rPr lang="nl-BE" sz="1200" dirty="0" err="1">
                <a:solidFill>
                  <a:schemeClr val="tx1">
                    <a:lumMod val="95000"/>
                    <a:lumOff val="5000"/>
                  </a:schemeClr>
                </a:solidFill>
              </a:rPr>
              <a:t>use</a:t>
            </a:r>
            <a:r>
              <a:rPr lang="nl-BE" sz="1200" dirty="0">
                <a:solidFill>
                  <a:schemeClr val="tx1">
                    <a:lumMod val="95000"/>
                    <a:lumOff val="5000"/>
                  </a:schemeClr>
                </a:solidFill>
              </a:rPr>
              <a:t> of HBM</a:t>
            </a:r>
          </a:p>
        </p:txBody>
      </p:sp>
      <p:sp>
        <p:nvSpPr>
          <p:cNvPr id="46" name="Tekstvak 45">
            <a:extLst>
              <a:ext uri="{FF2B5EF4-FFF2-40B4-BE49-F238E27FC236}">
                <a16:creationId xmlns:a16="http://schemas.microsoft.com/office/drawing/2014/main" id="{5CBC7CB0-B3E2-7863-867F-7FBEEAC04AAE}"/>
              </a:ext>
            </a:extLst>
          </p:cNvPr>
          <p:cNvSpPr txBox="1"/>
          <p:nvPr/>
        </p:nvSpPr>
        <p:spPr>
          <a:xfrm>
            <a:off x="2272052" y="27887996"/>
            <a:ext cx="2104921" cy="553998"/>
          </a:xfrm>
          <a:prstGeom prst="rect">
            <a:avLst/>
          </a:prstGeom>
          <a:noFill/>
        </p:spPr>
        <p:txBody>
          <a:bodyPr wrap="square" rtlCol="0">
            <a:spAutoFit/>
          </a:bodyPr>
          <a:lstStyle/>
          <a:p>
            <a:r>
              <a:rPr lang="en-US" sz="1000" i="1" dirty="0"/>
              <a:t>The ‘light regime’ </a:t>
            </a:r>
            <a:r>
              <a:rPr lang="nl-BE" sz="1000" i="1" dirty="0" err="1"/>
              <a:t>renders</a:t>
            </a:r>
            <a:r>
              <a:rPr lang="nl-BE" sz="1000" i="1" dirty="0"/>
              <a:t> </a:t>
            </a:r>
            <a:r>
              <a:rPr lang="nl-BE" sz="1000" i="1" dirty="0" err="1"/>
              <a:t>certain</a:t>
            </a:r>
            <a:r>
              <a:rPr lang="nl-BE" sz="1000" i="1" dirty="0"/>
              <a:t> </a:t>
            </a:r>
            <a:r>
              <a:rPr lang="nl-BE" sz="1000" i="1" dirty="0" err="1"/>
              <a:t>obligations</a:t>
            </a:r>
            <a:r>
              <a:rPr lang="nl-BE" sz="1000" i="1" dirty="0"/>
              <a:t> </a:t>
            </a:r>
            <a:r>
              <a:rPr lang="nl-BE" sz="1000" i="1" dirty="0" err="1"/>
              <a:t>under</a:t>
            </a:r>
            <a:r>
              <a:rPr lang="nl-BE" sz="1000" i="1" dirty="0"/>
              <a:t> </a:t>
            </a:r>
            <a:r>
              <a:rPr lang="nl-BE" sz="1000" i="1" dirty="0" err="1"/>
              <a:t>the</a:t>
            </a:r>
            <a:r>
              <a:rPr lang="nl-BE" sz="1000" i="1" dirty="0"/>
              <a:t> </a:t>
            </a:r>
            <a:r>
              <a:rPr lang="nl-BE" sz="1000" i="1" dirty="0" err="1"/>
              <a:t>biobank</a:t>
            </a:r>
            <a:r>
              <a:rPr lang="nl-BE" sz="1000" i="1" dirty="0"/>
              <a:t> </a:t>
            </a:r>
            <a:r>
              <a:rPr lang="nl-BE" sz="1000" i="1" dirty="0" err="1"/>
              <a:t>legislation</a:t>
            </a:r>
            <a:r>
              <a:rPr lang="nl-BE" sz="1000" i="1" dirty="0"/>
              <a:t> non-</a:t>
            </a:r>
            <a:r>
              <a:rPr lang="nl-BE" sz="1000" i="1" dirty="0" err="1"/>
              <a:t>applicable</a:t>
            </a:r>
            <a:r>
              <a:rPr lang="en-US" sz="1000" i="1" dirty="0"/>
              <a:t>.</a:t>
            </a:r>
          </a:p>
        </p:txBody>
      </p:sp>
      <p:sp>
        <p:nvSpPr>
          <p:cNvPr id="2" name="Pijl-omlaag 82">
            <a:extLst>
              <a:ext uri="{FF2B5EF4-FFF2-40B4-BE49-F238E27FC236}">
                <a16:creationId xmlns:a16="http://schemas.microsoft.com/office/drawing/2014/main" id="{AB0D0EFB-D47A-9FDB-7577-CD7387C6B5F3}"/>
              </a:ext>
            </a:extLst>
          </p:cNvPr>
          <p:cNvSpPr/>
          <p:nvPr/>
        </p:nvSpPr>
        <p:spPr>
          <a:xfrm rot="16200000">
            <a:off x="5610626" y="5915257"/>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 name="Tekstvak 2">
            <a:extLst>
              <a:ext uri="{FF2B5EF4-FFF2-40B4-BE49-F238E27FC236}">
                <a16:creationId xmlns:a16="http://schemas.microsoft.com/office/drawing/2014/main" id="{F5CDC743-D81E-3530-C383-BEDBD39AB25B}"/>
              </a:ext>
            </a:extLst>
          </p:cNvPr>
          <p:cNvSpPr txBox="1"/>
          <p:nvPr/>
        </p:nvSpPr>
        <p:spPr>
          <a:xfrm>
            <a:off x="549769" y="10297417"/>
            <a:ext cx="3543055" cy="646331"/>
          </a:xfrm>
          <a:prstGeom prst="rect">
            <a:avLst/>
          </a:prstGeom>
          <a:noFill/>
          <a:ln>
            <a:solidFill>
              <a:srgbClr val="C00000"/>
            </a:solidFill>
          </a:ln>
        </p:spPr>
        <p:txBody>
          <a:bodyPr wrap="square" rtlCol="0">
            <a:spAutoFit/>
          </a:bodyPr>
          <a:lstStyle/>
          <a:p>
            <a:r>
              <a:rPr lang="nl-BE" dirty="0" err="1">
                <a:solidFill>
                  <a:srgbClr val="C00000"/>
                </a:solidFill>
              </a:rPr>
              <a:t>Clinical</a:t>
            </a:r>
            <a:r>
              <a:rPr lang="nl-BE" dirty="0">
                <a:solidFill>
                  <a:srgbClr val="C00000"/>
                </a:solidFill>
              </a:rPr>
              <a:t> </a:t>
            </a:r>
            <a:r>
              <a:rPr lang="nl-BE" dirty="0" err="1">
                <a:solidFill>
                  <a:srgbClr val="C00000"/>
                </a:solidFill>
              </a:rPr>
              <a:t>Investigation</a:t>
            </a:r>
            <a:r>
              <a:rPr lang="nl-BE" dirty="0">
                <a:solidFill>
                  <a:srgbClr val="C00000"/>
                </a:solidFill>
              </a:rPr>
              <a:t> </a:t>
            </a:r>
            <a:r>
              <a:rPr lang="nl-BE" dirty="0" err="1">
                <a:solidFill>
                  <a:srgbClr val="C00000"/>
                </a:solidFill>
              </a:rPr>
              <a:t>under</a:t>
            </a:r>
            <a:r>
              <a:rPr lang="nl-BE" dirty="0">
                <a:solidFill>
                  <a:srgbClr val="C00000"/>
                </a:solidFill>
              </a:rPr>
              <a:t> MDR or</a:t>
            </a:r>
          </a:p>
          <a:p>
            <a:r>
              <a:rPr lang="nl-BE" dirty="0">
                <a:solidFill>
                  <a:srgbClr val="C00000"/>
                </a:solidFill>
              </a:rPr>
              <a:t>Performance </a:t>
            </a:r>
            <a:r>
              <a:rPr lang="nl-BE" dirty="0" err="1">
                <a:solidFill>
                  <a:srgbClr val="C00000"/>
                </a:solidFill>
              </a:rPr>
              <a:t>Study</a:t>
            </a:r>
            <a:r>
              <a:rPr lang="nl-BE" dirty="0">
                <a:solidFill>
                  <a:srgbClr val="C00000"/>
                </a:solidFill>
              </a:rPr>
              <a:t> </a:t>
            </a:r>
            <a:r>
              <a:rPr lang="nl-BE" dirty="0" err="1">
                <a:solidFill>
                  <a:srgbClr val="C00000"/>
                </a:solidFill>
              </a:rPr>
              <a:t>under</a:t>
            </a:r>
            <a:r>
              <a:rPr lang="nl-BE" dirty="0">
                <a:solidFill>
                  <a:srgbClr val="C00000"/>
                </a:solidFill>
              </a:rPr>
              <a:t> IVDR?</a:t>
            </a:r>
          </a:p>
        </p:txBody>
      </p:sp>
      <p:sp>
        <p:nvSpPr>
          <p:cNvPr id="16" name="Pijl-omlaag 7">
            <a:extLst>
              <a:ext uri="{FF2B5EF4-FFF2-40B4-BE49-F238E27FC236}">
                <a16:creationId xmlns:a16="http://schemas.microsoft.com/office/drawing/2014/main" id="{ABC394CD-BE9F-AA71-D24A-CBEB8C418E7A}"/>
              </a:ext>
            </a:extLst>
          </p:cNvPr>
          <p:cNvSpPr/>
          <p:nvPr/>
        </p:nvSpPr>
        <p:spPr>
          <a:xfrm>
            <a:off x="2238511" y="11041234"/>
            <a:ext cx="266700" cy="695325"/>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7" name="Tekstvak 16">
            <a:extLst>
              <a:ext uri="{FF2B5EF4-FFF2-40B4-BE49-F238E27FC236}">
                <a16:creationId xmlns:a16="http://schemas.microsoft.com/office/drawing/2014/main" id="{ED51CF00-C3ED-99C4-BB9D-59C427027825}"/>
              </a:ext>
            </a:extLst>
          </p:cNvPr>
          <p:cNvSpPr txBox="1"/>
          <p:nvPr/>
        </p:nvSpPr>
        <p:spPr>
          <a:xfrm>
            <a:off x="2505211" y="11097014"/>
            <a:ext cx="485518" cy="369332"/>
          </a:xfrm>
          <a:prstGeom prst="rect">
            <a:avLst/>
          </a:prstGeom>
          <a:noFill/>
        </p:spPr>
        <p:txBody>
          <a:bodyPr wrap="none" rtlCol="0">
            <a:spAutoFit/>
          </a:bodyPr>
          <a:lstStyle/>
          <a:p>
            <a:r>
              <a:rPr lang="nl-BE" dirty="0"/>
              <a:t>Yes</a:t>
            </a:r>
          </a:p>
        </p:txBody>
      </p:sp>
      <p:sp>
        <p:nvSpPr>
          <p:cNvPr id="44" name="Tekstvak 43">
            <a:extLst>
              <a:ext uri="{FF2B5EF4-FFF2-40B4-BE49-F238E27FC236}">
                <a16:creationId xmlns:a16="http://schemas.microsoft.com/office/drawing/2014/main" id="{F863B634-3EC6-35B1-CC64-62A84EFA7A63}"/>
              </a:ext>
            </a:extLst>
          </p:cNvPr>
          <p:cNvSpPr txBox="1"/>
          <p:nvPr/>
        </p:nvSpPr>
        <p:spPr>
          <a:xfrm>
            <a:off x="1457492" y="11826081"/>
            <a:ext cx="3817869" cy="1477328"/>
          </a:xfrm>
          <a:prstGeom prst="rect">
            <a:avLst/>
          </a:prstGeom>
          <a:noFill/>
          <a:ln>
            <a:solidFill>
              <a:srgbClr val="C00000"/>
            </a:solidFill>
          </a:ln>
        </p:spPr>
        <p:txBody>
          <a:bodyPr wrap="square" rtlCol="0">
            <a:spAutoFit/>
          </a:bodyPr>
          <a:lstStyle/>
          <a:p>
            <a:r>
              <a:rPr lang="nl-BE" dirty="0">
                <a:solidFill>
                  <a:srgbClr val="C00000"/>
                </a:solidFill>
              </a:rPr>
              <a:t>Is </a:t>
            </a:r>
            <a:r>
              <a:rPr lang="nl-BE" dirty="0" err="1">
                <a:solidFill>
                  <a:srgbClr val="C00000"/>
                </a:solidFill>
              </a:rPr>
              <a:t>the</a:t>
            </a:r>
            <a:r>
              <a:rPr lang="nl-BE" dirty="0">
                <a:solidFill>
                  <a:srgbClr val="C00000"/>
                </a:solidFill>
              </a:rPr>
              <a:t> </a:t>
            </a:r>
            <a:r>
              <a:rPr lang="nl-BE" dirty="0" err="1">
                <a:solidFill>
                  <a:srgbClr val="C00000"/>
                </a:solidFill>
              </a:rPr>
              <a:t>study</a:t>
            </a:r>
            <a:r>
              <a:rPr lang="nl-BE" dirty="0">
                <a:solidFill>
                  <a:srgbClr val="C00000"/>
                </a:solidFill>
              </a:rPr>
              <a:t> a </a:t>
            </a:r>
            <a:r>
              <a:rPr lang="nl-BE" dirty="0" err="1">
                <a:solidFill>
                  <a:srgbClr val="C00000"/>
                </a:solidFill>
              </a:rPr>
              <a:t>combination</a:t>
            </a:r>
            <a:r>
              <a:rPr lang="nl-BE" dirty="0">
                <a:solidFill>
                  <a:srgbClr val="C00000"/>
                </a:solidFill>
              </a:rPr>
              <a:t> trial </a:t>
            </a:r>
            <a:r>
              <a:rPr lang="nl-BE" dirty="0" err="1">
                <a:solidFill>
                  <a:srgbClr val="C00000"/>
                </a:solidFill>
              </a:rPr>
              <a:t>where</a:t>
            </a:r>
            <a:r>
              <a:rPr lang="nl-BE" dirty="0">
                <a:solidFill>
                  <a:srgbClr val="C00000"/>
                </a:solidFill>
              </a:rPr>
              <a:t> </a:t>
            </a:r>
            <a:r>
              <a:rPr lang="nl-BE" dirty="0" err="1">
                <a:solidFill>
                  <a:srgbClr val="C00000"/>
                </a:solidFill>
              </a:rPr>
              <a:t>the</a:t>
            </a:r>
            <a:r>
              <a:rPr lang="nl-BE" dirty="0">
                <a:solidFill>
                  <a:srgbClr val="C00000"/>
                </a:solidFill>
              </a:rPr>
              <a:t> </a:t>
            </a:r>
            <a:r>
              <a:rPr lang="nl-BE" dirty="0" err="1">
                <a:solidFill>
                  <a:srgbClr val="C00000"/>
                </a:solidFill>
              </a:rPr>
              <a:t>diagnostic</a:t>
            </a:r>
            <a:r>
              <a:rPr lang="nl-BE" dirty="0">
                <a:solidFill>
                  <a:srgbClr val="C00000"/>
                </a:solidFill>
              </a:rPr>
              <a:t> part is </a:t>
            </a:r>
            <a:r>
              <a:rPr lang="nl-BE" dirty="0" err="1">
                <a:solidFill>
                  <a:srgbClr val="C00000"/>
                </a:solidFill>
              </a:rPr>
              <a:t>submitted</a:t>
            </a:r>
            <a:r>
              <a:rPr lang="nl-BE" dirty="0">
                <a:solidFill>
                  <a:srgbClr val="C00000"/>
                </a:solidFill>
              </a:rPr>
              <a:t> </a:t>
            </a:r>
            <a:r>
              <a:rPr lang="nl-BE" dirty="0" err="1">
                <a:solidFill>
                  <a:srgbClr val="C00000"/>
                </a:solidFill>
              </a:rPr>
              <a:t>under</a:t>
            </a:r>
            <a:r>
              <a:rPr lang="nl-BE" dirty="0">
                <a:solidFill>
                  <a:srgbClr val="C00000"/>
                </a:solidFill>
              </a:rPr>
              <a:t> MDR/IVDR, but </a:t>
            </a:r>
            <a:r>
              <a:rPr lang="nl-BE" dirty="0" err="1">
                <a:solidFill>
                  <a:srgbClr val="C00000"/>
                </a:solidFill>
              </a:rPr>
              <a:t>the</a:t>
            </a:r>
            <a:r>
              <a:rPr lang="nl-BE" dirty="0">
                <a:solidFill>
                  <a:srgbClr val="C00000"/>
                </a:solidFill>
              </a:rPr>
              <a:t> </a:t>
            </a:r>
            <a:r>
              <a:rPr lang="nl-BE" dirty="0" err="1">
                <a:solidFill>
                  <a:srgbClr val="C00000"/>
                </a:solidFill>
              </a:rPr>
              <a:t>study</a:t>
            </a:r>
            <a:r>
              <a:rPr lang="nl-BE" dirty="0">
                <a:solidFill>
                  <a:srgbClr val="C00000"/>
                </a:solidFill>
              </a:rPr>
              <a:t> </a:t>
            </a:r>
            <a:r>
              <a:rPr lang="nl-BE" dirty="0" err="1">
                <a:solidFill>
                  <a:srgbClr val="C00000"/>
                </a:solidFill>
              </a:rPr>
              <a:t>under</a:t>
            </a:r>
            <a:r>
              <a:rPr lang="nl-BE" dirty="0">
                <a:solidFill>
                  <a:srgbClr val="C00000"/>
                </a:solidFill>
              </a:rPr>
              <a:t> CTR and </a:t>
            </a:r>
            <a:r>
              <a:rPr lang="nl-BE" dirty="0" err="1">
                <a:solidFill>
                  <a:srgbClr val="C00000"/>
                </a:solidFill>
              </a:rPr>
              <a:t>with</a:t>
            </a:r>
            <a:r>
              <a:rPr lang="nl-BE" dirty="0">
                <a:solidFill>
                  <a:srgbClr val="C00000"/>
                </a:solidFill>
              </a:rPr>
              <a:t> a </a:t>
            </a:r>
            <a:r>
              <a:rPr lang="nl-BE" dirty="0" err="1">
                <a:solidFill>
                  <a:srgbClr val="C00000"/>
                </a:solidFill>
              </a:rPr>
              <a:t>detailed</a:t>
            </a:r>
            <a:r>
              <a:rPr lang="nl-BE" dirty="0">
                <a:solidFill>
                  <a:srgbClr val="C00000"/>
                </a:solidFill>
              </a:rPr>
              <a:t> </a:t>
            </a:r>
            <a:r>
              <a:rPr lang="nl-BE" dirty="0" err="1">
                <a:solidFill>
                  <a:srgbClr val="C00000"/>
                </a:solidFill>
              </a:rPr>
              <a:t>description</a:t>
            </a:r>
            <a:r>
              <a:rPr lang="nl-BE" dirty="0">
                <a:solidFill>
                  <a:srgbClr val="C00000"/>
                </a:solidFill>
              </a:rPr>
              <a:t> on </a:t>
            </a:r>
            <a:r>
              <a:rPr lang="nl-BE" dirty="0" err="1">
                <a:solidFill>
                  <a:srgbClr val="C00000"/>
                </a:solidFill>
              </a:rPr>
              <a:t>the</a:t>
            </a:r>
            <a:r>
              <a:rPr lang="nl-BE" dirty="0">
                <a:solidFill>
                  <a:srgbClr val="C00000"/>
                </a:solidFill>
              </a:rPr>
              <a:t> </a:t>
            </a:r>
            <a:r>
              <a:rPr lang="nl-BE" dirty="0" err="1">
                <a:solidFill>
                  <a:srgbClr val="C00000"/>
                </a:solidFill>
              </a:rPr>
              <a:t>diagnostic</a:t>
            </a:r>
            <a:r>
              <a:rPr lang="nl-BE" dirty="0">
                <a:solidFill>
                  <a:srgbClr val="C00000"/>
                </a:solidFill>
              </a:rPr>
              <a:t> part in </a:t>
            </a:r>
            <a:r>
              <a:rPr lang="nl-BE" dirty="0" err="1">
                <a:solidFill>
                  <a:srgbClr val="C00000"/>
                </a:solidFill>
              </a:rPr>
              <a:t>the</a:t>
            </a:r>
            <a:r>
              <a:rPr lang="nl-BE" dirty="0">
                <a:solidFill>
                  <a:srgbClr val="C00000"/>
                </a:solidFill>
              </a:rPr>
              <a:t> CTR </a:t>
            </a:r>
            <a:r>
              <a:rPr lang="nl-BE" dirty="0" err="1">
                <a:solidFill>
                  <a:srgbClr val="C00000"/>
                </a:solidFill>
              </a:rPr>
              <a:t>submission</a:t>
            </a:r>
            <a:r>
              <a:rPr lang="nl-BE" dirty="0">
                <a:solidFill>
                  <a:srgbClr val="C00000"/>
                </a:solidFill>
              </a:rPr>
              <a:t>?</a:t>
            </a:r>
          </a:p>
        </p:txBody>
      </p:sp>
      <p:sp>
        <p:nvSpPr>
          <p:cNvPr id="45" name="Pijl-omlaag 12">
            <a:extLst>
              <a:ext uri="{FF2B5EF4-FFF2-40B4-BE49-F238E27FC236}">
                <a16:creationId xmlns:a16="http://schemas.microsoft.com/office/drawing/2014/main" id="{349311F8-EC0A-0C10-5C03-52B6B55989AF}"/>
              </a:ext>
            </a:extLst>
          </p:cNvPr>
          <p:cNvSpPr/>
          <p:nvPr/>
        </p:nvSpPr>
        <p:spPr>
          <a:xfrm>
            <a:off x="2242056" y="13492898"/>
            <a:ext cx="266700"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8" name="Tekstvak 47">
            <a:extLst>
              <a:ext uri="{FF2B5EF4-FFF2-40B4-BE49-F238E27FC236}">
                <a16:creationId xmlns:a16="http://schemas.microsoft.com/office/drawing/2014/main" id="{03C7709B-50ED-9F3B-0137-DBA56B312F03}"/>
              </a:ext>
            </a:extLst>
          </p:cNvPr>
          <p:cNvSpPr txBox="1"/>
          <p:nvPr/>
        </p:nvSpPr>
        <p:spPr>
          <a:xfrm>
            <a:off x="2508756" y="13486354"/>
            <a:ext cx="455574" cy="369332"/>
          </a:xfrm>
          <a:prstGeom prst="rect">
            <a:avLst/>
          </a:prstGeom>
          <a:noFill/>
        </p:spPr>
        <p:txBody>
          <a:bodyPr wrap="none" rtlCol="0">
            <a:spAutoFit/>
          </a:bodyPr>
          <a:lstStyle/>
          <a:p>
            <a:r>
              <a:rPr lang="nl-BE" dirty="0"/>
              <a:t>No</a:t>
            </a:r>
          </a:p>
        </p:txBody>
      </p:sp>
      <p:sp>
        <p:nvSpPr>
          <p:cNvPr id="58" name="Tekstvak 57">
            <a:extLst>
              <a:ext uri="{FF2B5EF4-FFF2-40B4-BE49-F238E27FC236}">
                <a16:creationId xmlns:a16="http://schemas.microsoft.com/office/drawing/2014/main" id="{977FFFA2-A49C-F540-FE08-612B64DE0A91}"/>
              </a:ext>
            </a:extLst>
          </p:cNvPr>
          <p:cNvSpPr txBox="1"/>
          <p:nvPr/>
        </p:nvSpPr>
        <p:spPr>
          <a:xfrm>
            <a:off x="1468196" y="14228663"/>
            <a:ext cx="3741670" cy="923330"/>
          </a:xfrm>
          <a:prstGeom prst="rect">
            <a:avLst/>
          </a:prstGeom>
          <a:solidFill>
            <a:schemeClr val="accent3">
              <a:lumMod val="40000"/>
              <a:lumOff val="60000"/>
            </a:schemeClr>
          </a:solidFill>
        </p:spPr>
        <p:txBody>
          <a:bodyPr wrap="square" rtlCol="0">
            <a:spAutoFit/>
          </a:bodyPr>
          <a:lstStyle/>
          <a:p>
            <a:r>
              <a:rPr lang="nl-BE" dirty="0">
                <a:solidFill>
                  <a:srgbClr val="C00000"/>
                </a:solidFill>
              </a:rPr>
              <a:t>Study </a:t>
            </a:r>
            <a:r>
              <a:rPr lang="nl-BE" dirty="0" err="1">
                <a:solidFill>
                  <a:srgbClr val="C00000"/>
                </a:solidFill>
              </a:rPr>
              <a:t>under</a:t>
            </a:r>
            <a:r>
              <a:rPr lang="nl-BE" dirty="0">
                <a:solidFill>
                  <a:srgbClr val="C00000"/>
                </a:solidFill>
              </a:rPr>
              <a:t> biobank </a:t>
            </a:r>
            <a:r>
              <a:rPr lang="nl-BE" dirty="0" err="1">
                <a:solidFill>
                  <a:srgbClr val="C00000"/>
                </a:solidFill>
              </a:rPr>
              <a:t>legislation</a:t>
            </a:r>
            <a:r>
              <a:rPr lang="nl-BE" dirty="0">
                <a:solidFill>
                  <a:srgbClr val="C00000"/>
                </a:solidFill>
              </a:rPr>
              <a:t> =&gt; </a:t>
            </a:r>
            <a:r>
              <a:rPr lang="nl-BE" dirty="0" err="1">
                <a:solidFill>
                  <a:srgbClr val="C00000"/>
                </a:solidFill>
              </a:rPr>
              <a:t>the</a:t>
            </a:r>
            <a:r>
              <a:rPr lang="nl-BE" dirty="0">
                <a:solidFill>
                  <a:srgbClr val="C00000"/>
                </a:solidFill>
              </a:rPr>
              <a:t> </a:t>
            </a:r>
            <a:r>
              <a:rPr lang="nl-BE" dirty="0" err="1">
                <a:solidFill>
                  <a:srgbClr val="C00000"/>
                </a:solidFill>
              </a:rPr>
              <a:t>registration</a:t>
            </a:r>
            <a:r>
              <a:rPr lang="nl-BE" dirty="0">
                <a:solidFill>
                  <a:srgbClr val="C00000"/>
                </a:solidFill>
              </a:rPr>
              <a:t> of </a:t>
            </a:r>
            <a:r>
              <a:rPr lang="nl-BE" dirty="0" err="1">
                <a:solidFill>
                  <a:srgbClr val="C00000"/>
                </a:solidFill>
              </a:rPr>
              <a:t>the</a:t>
            </a:r>
            <a:r>
              <a:rPr lang="nl-BE" dirty="0">
                <a:solidFill>
                  <a:srgbClr val="C00000"/>
                </a:solidFill>
              </a:rPr>
              <a:t> samples in a </a:t>
            </a:r>
            <a:r>
              <a:rPr lang="nl-BE" dirty="0" err="1">
                <a:solidFill>
                  <a:srgbClr val="C00000"/>
                </a:solidFill>
              </a:rPr>
              <a:t>Belgian</a:t>
            </a:r>
            <a:r>
              <a:rPr lang="nl-BE" dirty="0">
                <a:solidFill>
                  <a:srgbClr val="C00000"/>
                </a:solidFill>
              </a:rPr>
              <a:t> biobank is </a:t>
            </a:r>
            <a:r>
              <a:rPr lang="nl-BE" dirty="0" err="1">
                <a:solidFill>
                  <a:srgbClr val="C00000"/>
                </a:solidFill>
              </a:rPr>
              <a:t>required</a:t>
            </a:r>
            <a:endParaRPr lang="nl-BE" dirty="0">
              <a:solidFill>
                <a:srgbClr val="C00000"/>
              </a:solidFill>
            </a:endParaRPr>
          </a:p>
        </p:txBody>
      </p:sp>
      <p:sp>
        <p:nvSpPr>
          <p:cNvPr id="90" name="Pijl: gekromd links 89">
            <a:extLst>
              <a:ext uri="{FF2B5EF4-FFF2-40B4-BE49-F238E27FC236}">
                <a16:creationId xmlns:a16="http://schemas.microsoft.com/office/drawing/2014/main" id="{87EC9E10-1C0E-950C-8F68-8FCDDEEBC69A}"/>
              </a:ext>
            </a:extLst>
          </p:cNvPr>
          <p:cNvSpPr/>
          <p:nvPr/>
        </p:nvSpPr>
        <p:spPr>
          <a:xfrm rot="10800000" flipH="1">
            <a:off x="5456292" y="6621981"/>
            <a:ext cx="724251" cy="6071011"/>
          </a:xfrm>
          <a:prstGeom prst="curvedLeftArrow">
            <a:avLst>
              <a:gd name="adj1" fmla="val 48127"/>
              <a:gd name="adj2" fmla="val 81422"/>
              <a:gd name="adj3" fmla="val 27842"/>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91" name="Tekstvak 90">
            <a:extLst>
              <a:ext uri="{FF2B5EF4-FFF2-40B4-BE49-F238E27FC236}">
                <a16:creationId xmlns:a16="http://schemas.microsoft.com/office/drawing/2014/main" id="{98EE2848-50A6-88B4-61CD-47A90588D08D}"/>
              </a:ext>
            </a:extLst>
          </p:cNvPr>
          <p:cNvSpPr txBox="1"/>
          <p:nvPr/>
        </p:nvSpPr>
        <p:spPr>
          <a:xfrm>
            <a:off x="6240356" y="9529322"/>
            <a:ext cx="485518" cy="369332"/>
          </a:xfrm>
          <a:prstGeom prst="rect">
            <a:avLst/>
          </a:prstGeom>
          <a:noFill/>
        </p:spPr>
        <p:txBody>
          <a:bodyPr wrap="none" rtlCol="0">
            <a:spAutoFit/>
          </a:bodyPr>
          <a:lstStyle/>
          <a:p>
            <a:r>
              <a:rPr lang="nl-BE" dirty="0"/>
              <a:t>Yes</a:t>
            </a:r>
          </a:p>
        </p:txBody>
      </p:sp>
      <p:sp>
        <p:nvSpPr>
          <p:cNvPr id="93" name="Pijl-omlaag 6">
            <a:extLst>
              <a:ext uri="{FF2B5EF4-FFF2-40B4-BE49-F238E27FC236}">
                <a16:creationId xmlns:a16="http://schemas.microsoft.com/office/drawing/2014/main" id="{1A739514-A80E-85E7-CB02-8B0A32A600EC}"/>
              </a:ext>
            </a:extLst>
          </p:cNvPr>
          <p:cNvSpPr/>
          <p:nvPr/>
        </p:nvSpPr>
        <p:spPr>
          <a:xfrm>
            <a:off x="963651" y="11057732"/>
            <a:ext cx="277098" cy="5467362"/>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94" name="Tekstvak 93">
            <a:extLst>
              <a:ext uri="{FF2B5EF4-FFF2-40B4-BE49-F238E27FC236}">
                <a16:creationId xmlns:a16="http://schemas.microsoft.com/office/drawing/2014/main" id="{0CC8CEEE-B41E-8464-03CA-26A33D8343C7}"/>
              </a:ext>
            </a:extLst>
          </p:cNvPr>
          <p:cNvSpPr txBox="1"/>
          <p:nvPr/>
        </p:nvSpPr>
        <p:spPr>
          <a:xfrm>
            <a:off x="546484" y="14521005"/>
            <a:ext cx="455574" cy="369332"/>
          </a:xfrm>
          <a:prstGeom prst="rect">
            <a:avLst/>
          </a:prstGeom>
          <a:noFill/>
        </p:spPr>
        <p:txBody>
          <a:bodyPr wrap="none" rtlCol="0">
            <a:spAutoFit/>
          </a:bodyPr>
          <a:lstStyle/>
          <a:p>
            <a:r>
              <a:rPr lang="nl-BE" dirty="0"/>
              <a:t>No</a:t>
            </a:r>
          </a:p>
        </p:txBody>
      </p:sp>
      <p:sp>
        <p:nvSpPr>
          <p:cNvPr id="113" name="Pijl-omlaag 12">
            <a:extLst>
              <a:ext uri="{FF2B5EF4-FFF2-40B4-BE49-F238E27FC236}">
                <a16:creationId xmlns:a16="http://schemas.microsoft.com/office/drawing/2014/main" id="{979F864F-2081-A5CE-D1C9-0EDDCF73D984}"/>
              </a:ext>
            </a:extLst>
          </p:cNvPr>
          <p:cNvSpPr/>
          <p:nvPr/>
        </p:nvSpPr>
        <p:spPr>
          <a:xfrm>
            <a:off x="2238511" y="15329155"/>
            <a:ext cx="277098" cy="1195939"/>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14" name="Pijl-omlaag 12">
            <a:extLst>
              <a:ext uri="{FF2B5EF4-FFF2-40B4-BE49-F238E27FC236}">
                <a16:creationId xmlns:a16="http://schemas.microsoft.com/office/drawing/2014/main" id="{F3329CF3-665E-EAD9-B490-68660BFAEC37}"/>
              </a:ext>
            </a:extLst>
          </p:cNvPr>
          <p:cNvSpPr/>
          <p:nvPr/>
        </p:nvSpPr>
        <p:spPr>
          <a:xfrm>
            <a:off x="2291316" y="21015715"/>
            <a:ext cx="200170" cy="365656"/>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15" name="Tekstvak 114">
            <a:extLst>
              <a:ext uri="{FF2B5EF4-FFF2-40B4-BE49-F238E27FC236}">
                <a16:creationId xmlns:a16="http://schemas.microsoft.com/office/drawing/2014/main" id="{C8B867D3-5BF6-F23A-3D27-CDF2747AAFF3}"/>
              </a:ext>
            </a:extLst>
          </p:cNvPr>
          <p:cNvSpPr txBox="1"/>
          <p:nvPr/>
        </p:nvSpPr>
        <p:spPr>
          <a:xfrm>
            <a:off x="1778252" y="21413283"/>
            <a:ext cx="2314572" cy="830997"/>
          </a:xfrm>
          <a:prstGeom prst="rect">
            <a:avLst/>
          </a:prstGeom>
          <a:noFill/>
          <a:ln>
            <a:solidFill>
              <a:srgbClr val="C00000"/>
            </a:solidFill>
          </a:ln>
        </p:spPr>
        <p:txBody>
          <a:bodyPr wrap="square" rtlCol="0">
            <a:spAutoFit/>
          </a:bodyPr>
          <a:lstStyle/>
          <a:p>
            <a:r>
              <a:rPr lang="en-US" sz="1600" dirty="0">
                <a:solidFill>
                  <a:srgbClr val="C00000"/>
                </a:solidFill>
              </a:rPr>
              <a:t>Is consent for such use included in the ICF of the primary study?</a:t>
            </a:r>
          </a:p>
        </p:txBody>
      </p:sp>
      <p:sp>
        <p:nvSpPr>
          <p:cNvPr id="116" name="Tekstvak 115">
            <a:extLst>
              <a:ext uri="{FF2B5EF4-FFF2-40B4-BE49-F238E27FC236}">
                <a16:creationId xmlns:a16="http://schemas.microsoft.com/office/drawing/2014/main" id="{EE244914-B38B-BBB8-C12A-249B52AA255A}"/>
              </a:ext>
            </a:extLst>
          </p:cNvPr>
          <p:cNvSpPr txBox="1"/>
          <p:nvPr/>
        </p:nvSpPr>
        <p:spPr>
          <a:xfrm>
            <a:off x="2477537" y="20953081"/>
            <a:ext cx="485518" cy="369332"/>
          </a:xfrm>
          <a:prstGeom prst="rect">
            <a:avLst/>
          </a:prstGeom>
          <a:noFill/>
        </p:spPr>
        <p:txBody>
          <a:bodyPr wrap="none" rtlCol="0">
            <a:spAutoFit/>
          </a:bodyPr>
          <a:lstStyle/>
          <a:p>
            <a:r>
              <a:rPr lang="nl-BE" dirty="0"/>
              <a:t>Yes</a:t>
            </a:r>
          </a:p>
        </p:txBody>
      </p:sp>
      <p:sp>
        <p:nvSpPr>
          <p:cNvPr id="118" name="Tekstvak 117">
            <a:extLst>
              <a:ext uri="{FF2B5EF4-FFF2-40B4-BE49-F238E27FC236}">
                <a16:creationId xmlns:a16="http://schemas.microsoft.com/office/drawing/2014/main" id="{8624343E-2960-4017-8795-C693E7671A06}"/>
              </a:ext>
            </a:extLst>
          </p:cNvPr>
          <p:cNvSpPr txBox="1"/>
          <p:nvPr/>
        </p:nvSpPr>
        <p:spPr>
          <a:xfrm>
            <a:off x="4157833" y="22736820"/>
            <a:ext cx="455574" cy="369332"/>
          </a:xfrm>
          <a:prstGeom prst="rect">
            <a:avLst/>
          </a:prstGeom>
          <a:noFill/>
        </p:spPr>
        <p:txBody>
          <a:bodyPr wrap="none" rtlCol="0">
            <a:spAutoFit/>
          </a:bodyPr>
          <a:lstStyle/>
          <a:p>
            <a:r>
              <a:rPr lang="nl-BE" dirty="0"/>
              <a:t>No</a:t>
            </a:r>
          </a:p>
        </p:txBody>
      </p:sp>
      <p:sp>
        <p:nvSpPr>
          <p:cNvPr id="119" name="Tekstvak 118">
            <a:extLst>
              <a:ext uri="{FF2B5EF4-FFF2-40B4-BE49-F238E27FC236}">
                <a16:creationId xmlns:a16="http://schemas.microsoft.com/office/drawing/2014/main" id="{91ECCAC4-F02D-518D-A4A6-35BD81B0188A}"/>
              </a:ext>
            </a:extLst>
          </p:cNvPr>
          <p:cNvSpPr txBox="1"/>
          <p:nvPr/>
        </p:nvSpPr>
        <p:spPr>
          <a:xfrm>
            <a:off x="4943080" y="22771227"/>
            <a:ext cx="1906300" cy="830997"/>
          </a:xfrm>
          <a:prstGeom prst="rect">
            <a:avLst/>
          </a:prstGeom>
          <a:solidFill>
            <a:schemeClr val="accent3">
              <a:lumMod val="40000"/>
              <a:lumOff val="60000"/>
            </a:schemeClr>
          </a:solidFill>
        </p:spPr>
        <p:txBody>
          <a:bodyPr wrap="square" rtlCol="0">
            <a:spAutoFit/>
          </a:bodyPr>
          <a:lstStyle/>
          <a:p>
            <a:r>
              <a:rPr lang="nl-BE" sz="1200" dirty="0" err="1">
                <a:solidFill>
                  <a:srgbClr val="C00000"/>
                </a:solidFill>
              </a:rPr>
              <a:t>Study</a:t>
            </a:r>
            <a:r>
              <a:rPr lang="nl-BE" sz="1200" dirty="0">
                <a:solidFill>
                  <a:srgbClr val="C00000"/>
                </a:solidFill>
              </a:rPr>
              <a:t> </a:t>
            </a:r>
            <a:r>
              <a:rPr lang="nl-BE" sz="1200" dirty="0" err="1">
                <a:solidFill>
                  <a:srgbClr val="C00000"/>
                </a:solidFill>
              </a:rPr>
              <a:t>under</a:t>
            </a:r>
            <a:r>
              <a:rPr lang="nl-BE" sz="1200" dirty="0">
                <a:solidFill>
                  <a:srgbClr val="C00000"/>
                </a:solidFill>
              </a:rPr>
              <a:t> </a:t>
            </a:r>
            <a:r>
              <a:rPr lang="nl-BE" sz="1200" dirty="0" err="1">
                <a:solidFill>
                  <a:srgbClr val="C00000"/>
                </a:solidFill>
              </a:rPr>
              <a:t>biobank</a:t>
            </a:r>
            <a:r>
              <a:rPr lang="nl-BE" sz="1200" dirty="0">
                <a:solidFill>
                  <a:srgbClr val="C00000"/>
                </a:solidFill>
              </a:rPr>
              <a:t> </a:t>
            </a:r>
            <a:r>
              <a:rPr lang="nl-BE" sz="1200" dirty="0" err="1">
                <a:solidFill>
                  <a:srgbClr val="C00000"/>
                </a:solidFill>
              </a:rPr>
              <a:t>legislation</a:t>
            </a:r>
            <a:r>
              <a:rPr lang="nl-BE" sz="1200" dirty="0">
                <a:solidFill>
                  <a:srgbClr val="C00000"/>
                </a:solidFill>
              </a:rPr>
              <a:t>. Samples </a:t>
            </a:r>
            <a:r>
              <a:rPr lang="nl-BE" sz="1200" dirty="0" err="1">
                <a:solidFill>
                  <a:srgbClr val="C00000"/>
                </a:solidFill>
              </a:rPr>
              <a:t>require</a:t>
            </a:r>
            <a:r>
              <a:rPr lang="nl-BE" sz="1200" dirty="0">
                <a:solidFill>
                  <a:srgbClr val="C00000"/>
                </a:solidFill>
              </a:rPr>
              <a:t> </a:t>
            </a:r>
            <a:r>
              <a:rPr lang="nl-BE" sz="1200" dirty="0" err="1">
                <a:solidFill>
                  <a:srgbClr val="C00000"/>
                </a:solidFill>
              </a:rPr>
              <a:t>registration</a:t>
            </a:r>
            <a:r>
              <a:rPr lang="nl-BE" sz="1200" dirty="0">
                <a:solidFill>
                  <a:srgbClr val="C00000"/>
                </a:solidFill>
              </a:rPr>
              <a:t> in a </a:t>
            </a:r>
            <a:r>
              <a:rPr lang="nl-BE" sz="1200" dirty="0" err="1">
                <a:solidFill>
                  <a:srgbClr val="C00000"/>
                </a:solidFill>
              </a:rPr>
              <a:t>Belgian</a:t>
            </a:r>
            <a:r>
              <a:rPr lang="nl-BE" sz="1200" dirty="0">
                <a:solidFill>
                  <a:srgbClr val="C00000"/>
                </a:solidFill>
              </a:rPr>
              <a:t> biobank. </a:t>
            </a:r>
          </a:p>
        </p:txBody>
      </p:sp>
      <p:sp>
        <p:nvSpPr>
          <p:cNvPr id="120" name="Tekstvak 119">
            <a:extLst>
              <a:ext uri="{FF2B5EF4-FFF2-40B4-BE49-F238E27FC236}">
                <a16:creationId xmlns:a16="http://schemas.microsoft.com/office/drawing/2014/main" id="{DD1A4347-52A8-296E-2032-1573BBDD8A7F}"/>
              </a:ext>
            </a:extLst>
          </p:cNvPr>
          <p:cNvSpPr txBox="1"/>
          <p:nvPr/>
        </p:nvSpPr>
        <p:spPr>
          <a:xfrm>
            <a:off x="7724389" y="22561943"/>
            <a:ext cx="2519950" cy="1877437"/>
          </a:xfrm>
          <a:prstGeom prst="rect">
            <a:avLst/>
          </a:prstGeom>
          <a:solidFill>
            <a:schemeClr val="accent6">
              <a:lumMod val="20000"/>
              <a:lumOff val="80000"/>
            </a:schemeClr>
          </a:solidFill>
        </p:spPr>
        <p:txBody>
          <a:bodyPr wrap="square" rtlCol="0">
            <a:spAutoFit/>
          </a:bodyPr>
          <a:lstStyle/>
          <a:p>
            <a:r>
              <a:rPr lang="nl-BE" sz="1000" dirty="0">
                <a:solidFill>
                  <a:srgbClr val="C00000"/>
                </a:solidFill>
              </a:rPr>
              <a:t>EC </a:t>
            </a:r>
            <a:r>
              <a:rPr lang="nl-BE" sz="1000" dirty="0" err="1">
                <a:solidFill>
                  <a:srgbClr val="C00000"/>
                </a:solidFill>
              </a:rPr>
              <a:t>approval</a:t>
            </a:r>
            <a:r>
              <a:rPr lang="nl-BE" sz="1000" dirty="0">
                <a:solidFill>
                  <a:srgbClr val="C00000"/>
                </a:solidFill>
              </a:rPr>
              <a:t> </a:t>
            </a:r>
            <a:r>
              <a:rPr lang="nl-BE" sz="1000" dirty="0" err="1">
                <a:solidFill>
                  <a:srgbClr val="C00000"/>
                </a:solidFill>
              </a:rPr>
              <a:t>required</a:t>
            </a:r>
            <a:r>
              <a:rPr lang="nl-BE" sz="1000" dirty="0">
                <a:solidFill>
                  <a:srgbClr val="C00000"/>
                </a:solidFill>
              </a:rPr>
              <a:t> </a:t>
            </a:r>
            <a:r>
              <a:rPr lang="nl-BE" sz="1000" dirty="0" err="1">
                <a:solidFill>
                  <a:srgbClr val="C00000"/>
                </a:solidFill>
              </a:rPr>
              <a:t>for</a:t>
            </a:r>
            <a:r>
              <a:rPr lang="nl-BE" sz="1000" dirty="0">
                <a:solidFill>
                  <a:srgbClr val="C00000"/>
                </a:solidFill>
              </a:rPr>
              <a:t> </a:t>
            </a:r>
            <a:r>
              <a:rPr lang="nl-BE" sz="1000" dirty="0" err="1">
                <a:solidFill>
                  <a:srgbClr val="C00000"/>
                </a:solidFill>
              </a:rPr>
              <a:t>the</a:t>
            </a:r>
            <a:r>
              <a:rPr lang="nl-BE" sz="1000" dirty="0">
                <a:solidFill>
                  <a:srgbClr val="C00000"/>
                </a:solidFill>
              </a:rPr>
              <a:t> </a:t>
            </a:r>
            <a:r>
              <a:rPr lang="nl-BE" sz="1000" dirty="0" err="1">
                <a:solidFill>
                  <a:srgbClr val="C00000"/>
                </a:solidFill>
              </a:rPr>
              <a:t>purpose</a:t>
            </a:r>
            <a:r>
              <a:rPr lang="nl-BE" sz="1000" dirty="0">
                <a:solidFill>
                  <a:srgbClr val="C00000"/>
                </a:solidFill>
              </a:rPr>
              <a:t> and </a:t>
            </a:r>
            <a:r>
              <a:rPr lang="nl-BE" sz="1000" dirty="0" err="1">
                <a:solidFill>
                  <a:srgbClr val="C00000"/>
                </a:solidFill>
              </a:rPr>
              <a:t>scientific</a:t>
            </a:r>
            <a:r>
              <a:rPr lang="nl-BE" sz="1000" dirty="0">
                <a:solidFill>
                  <a:srgbClr val="C00000"/>
                </a:solidFill>
              </a:rPr>
              <a:t> </a:t>
            </a:r>
            <a:r>
              <a:rPr lang="nl-BE" sz="1000" dirty="0" err="1">
                <a:solidFill>
                  <a:srgbClr val="C00000"/>
                </a:solidFill>
              </a:rPr>
              <a:t>relevance</a:t>
            </a:r>
            <a:r>
              <a:rPr lang="nl-BE" sz="1000" dirty="0">
                <a:solidFill>
                  <a:srgbClr val="C00000"/>
                </a:solidFill>
              </a:rPr>
              <a:t> of </a:t>
            </a:r>
            <a:r>
              <a:rPr lang="nl-BE" sz="1000" dirty="0" err="1">
                <a:solidFill>
                  <a:srgbClr val="C00000"/>
                </a:solidFill>
              </a:rPr>
              <a:t>the</a:t>
            </a:r>
            <a:r>
              <a:rPr lang="nl-BE" sz="1000" dirty="0">
                <a:solidFill>
                  <a:srgbClr val="C00000"/>
                </a:solidFill>
              </a:rPr>
              <a:t> </a:t>
            </a:r>
            <a:r>
              <a:rPr lang="nl-BE" sz="1000" dirty="0" err="1">
                <a:solidFill>
                  <a:srgbClr val="C00000"/>
                </a:solidFill>
              </a:rPr>
              <a:t>secondary</a:t>
            </a:r>
            <a:r>
              <a:rPr lang="nl-BE" sz="1000" dirty="0">
                <a:solidFill>
                  <a:srgbClr val="C00000"/>
                </a:solidFill>
              </a:rPr>
              <a:t> </a:t>
            </a:r>
            <a:r>
              <a:rPr lang="nl-BE" sz="1000" dirty="0" err="1">
                <a:solidFill>
                  <a:srgbClr val="C00000"/>
                </a:solidFill>
              </a:rPr>
              <a:t>use</a:t>
            </a:r>
            <a:r>
              <a:rPr lang="nl-BE" sz="1000" dirty="0">
                <a:solidFill>
                  <a:srgbClr val="C00000"/>
                </a:solidFill>
              </a:rPr>
              <a:t>**</a:t>
            </a:r>
          </a:p>
          <a:p>
            <a:r>
              <a:rPr lang="nl-BE" sz="1200" dirty="0" err="1">
                <a:solidFill>
                  <a:schemeClr val="tx1">
                    <a:lumMod val="95000"/>
                    <a:lumOff val="5000"/>
                  </a:schemeClr>
                </a:solidFill>
              </a:rPr>
              <a:t>Requires</a:t>
            </a:r>
            <a:r>
              <a:rPr lang="nl-BE" sz="1200" dirty="0">
                <a:solidFill>
                  <a:schemeClr val="tx1">
                    <a:lumMod val="95000"/>
                    <a:lumOff val="5000"/>
                  </a:schemeClr>
                </a:solidFill>
              </a:rPr>
              <a:t>: protocol </a:t>
            </a:r>
            <a:r>
              <a:rPr lang="nl-BE" sz="1200" dirty="0" err="1">
                <a:solidFill>
                  <a:schemeClr val="tx1">
                    <a:lumMod val="95000"/>
                    <a:lumOff val="5000"/>
                  </a:schemeClr>
                </a:solidFill>
              </a:rPr>
              <a:t>with</a:t>
            </a:r>
            <a:r>
              <a:rPr lang="nl-BE" sz="1200" dirty="0">
                <a:solidFill>
                  <a:schemeClr val="tx1">
                    <a:lumMod val="95000"/>
                    <a:lumOff val="5000"/>
                  </a:schemeClr>
                </a:solidFill>
              </a:rPr>
              <a:t> </a:t>
            </a:r>
            <a:r>
              <a:rPr lang="nl-BE" sz="1200" dirty="0" err="1">
                <a:solidFill>
                  <a:schemeClr val="tx1">
                    <a:lumMod val="95000"/>
                    <a:lumOff val="5000"/>
                  </a:schemeClr>
                </a:solidFill>
              </a:rPr>
              <a:t>detailed</a:t>
            </a:r>
            <a:r>
              <a:rPr lang="nl-BE" sz="1200" dirty="0">
                <a:solidFill>
                  <a:schemeClr val="tx1">
                    <a:lumMod val="95000"/>
                    <a:lumOff val="5000"/>
                  </a:schemeClr>
                </a:solidFill>
              </a:rPr>
              <a:t> </a:t>
            </a:r>
            <a:r>
              <a:rPr lang="nl-BE" sz="1200" dirty="0" err="1">
                <a:solidFill>
                  <a:schemeClr val="tx1">
                    <a:lumMod val="95000"/>
                    <a:lumOff val="5000"/>
                  </a:schemeClr>
                </a:solidFill>
              </a:rPr>
              <a:t>description</a:t>
            </a:r>
            <a:r>
              <a:rPr lang="nl-BE" sz="1200" dirty="0">
                <a:solidFill>
                  <a:schemeClr val="tx1">
                    <a:lumMod val="95000"/>
                    <a:lumOff val="5000"/>
                  </a:schemeClr>
                </a:solidFill>
              </a:rPr>
              <a:t> on </a:t>
            </a:r>
            <a:r>
              <a:rPr lang="nl-BE" sz="1200" dirty="0" err="1">
                <a:solidFill>
                  <a:schemeClr val="tx1">
                    <a:lumMod val="95000"/>
                    <a:lumOff val="5000"/>
                  </a:schemeClr>
                </a:solidFill>
              </a:rPr>
              <a:t>the</a:t>
            </a:r>
            <a:r>
              <a:rPr lang="nl-BE" sz="1200" dirty="0">
                <a:solidFill>
                  <a:schemeClr val="tx1">
                    <a:lumMod val="95000"/>
                    <a:lumOff val="5000"/>
                  </a:schemeClr>
                </a:solidFill>
              </a:rPr>
              <a:t> </a:t>
            </a:r>
            <a:r>
              <a:rPr lang="nl-BE" sz="1200" dirty="0" err="1">
                <a:solidFill>
                  <a:schemeClr val="tx1">
                    <a:lumMod val="95000"/>
                    <a:lumOff val="5000"/>
                  </a:schemeClr>
                </a:solidFill>
              </a:rPr>
              <a:t>use</a:t>
            </a:r>
            <a:r>
              <a:rPr lang="nl-BE" sz="1200" dirty="0">
                <a:solidFill>
                  <a:schemeClr val="tx1">
                    <a:lumMod val="95000"/>
                    <a:lumOff val="5000"/>
                  </a:schemeClr>
                </a:solidFill>
              </a:rPr>
              <a:t> of HBM + ICF </a:t>
            </a:r>
            <a:r>
              <a:rPr lang="nl-BE" sz="1200" dirty="0" err="1">
                <a:solidFill>
                  <a:schemeClr val="tx1">
                    <a:lumMod val="95000"/>
                    <a:lumOff val="5000"/>
                  </a:schemeClr>
                </a:solidFill>
              </a:rPr>
              <a:t>with</a:t>
            </a:r>
            <a:r>
              <a:rPr lang="nl-BE" sz="1200" dirty="0">
                <a:solidFill>
                  <a:schemeClr val="tx1">
                    <a:lumMod val="95000"/>
                    <a:lumOff val="5000"/>
                  </a:schemeClr>
                </a:solidFill>
              </a:rPr>
              <a:t> </a:t>
            </a:r>
            <a:r>
              <a:rPr lang="nl-BE" sz="1200" dirty="0" err="1">
                <a:solidFill>
                  <a:schemeClr val="tx1">
                    <a:lumMod val="95000"/>
                    <a:lumOff val="5000"/>
                  </a:schemeClr>
                </a:solidFill>
              </a:rPr>
              <a:t>detailed</a:t>
            </a:r>
            <a:r>
              <a:rPr lang="nl-BE" sz="1200" dirty="0">
                <a:solidFill>
                  <a:schemeClr val="tx1">
                    <a:lumMod val="95000"/>
                    <a:lumOff val="5000"/>
                  </a:schemeClr>
                </a:solidFill>
              </a:rPr>
              <a:t> </a:t>
            </a:r>
            <a:r>
              <a:rPr lang="nl-BE" sz="1200" dirty="0" err="1">
                <a:solidFill>
                  <a:schemeClr val="tx1">
                    <a:lumMod val="95000"/>
                    <a:lumOff val="5000"/>
                  </a:schemeClr>
                </a:solidFill>
              </a:rPr>
              <a:t>description</a:t>
            </a:r>
            <a:r>
              <a:rPr lang="nl-BE" sz="1200" dirty="0">
                <a:solidFill>
                  <a:schemeClr val="tx1">
                    <a:lumMod val="95000"/>
                    <a:lumOff val="5000"/>
                  </a:schemeClr>
                </a:solidFill>
              </a:rPr>
              <a:t> on </a:t>
            </a:r>
            <a:r>
              <a:rPr lang="nl-BE" sz="1200" dirty="0" err="1">
                <a:solidFill>
                  <a:schemeClr val="tx1">
                    <a:lumMod val="95000"/>
                    <a:lumOff val="5000"/>
                  </a:schemeClr>
                </a:solidFill>
              </a:rPr>
              <a:t>the</a:t>
            </a:r>
            <a:r>
              <a:rPr lang="nl-BE" sz="1200" dirty="0">
                <a:solidFill>
                  <a:schemeClr val="tx1">
                    <a:lumMod val="95000"/>
                    <a:lumOff val="5000"/>
                  </a:schemeClr>
                </a:solidFill>
              </a:rPr>
              <a:t> </a:t>
            </a:r>
            <a:r>
              <a:rPr lang="nl-BE" sz="1200" dirty="0" err="1">
                <a:solidFill>
                  <a:schemeClr val="tx1">
                    <a:lumMod val="95000"/>
                    <a:lumOff val="5000"/>
                  </a:schemeClr>
                </a:solidFill>
              </a:rPr>
              <a:t>use</a:t>
            </a:r>
            <a:r>
              <a:rPr lang="nl-BE" sz="1200" dirty="0">
                <a:solidFill>
                  <a:schemeClr val="tx1">
                    <a:lumMod val="95000"/>
                    <a:lumOff val="5000"/>
                  </a:schemeClr>
                </a:solidFill>
              </a:rPr>
              <a:t> of HBM, </a:t>
            </a:r>
            <a:r>
              <a:rPr lang="nl-BE" sz="1200" dirty="0" err="1">
                <a:solidFill>
                  <a:schemeClr val="tx1">
                    <a:lumMod val="95000"/>
                    <a:lumOff val="5000"/>
                  </a:schemeClr>
                </a:solidFill>
              </a:rPr>
              <a:t>unless</a:t>
            </a:r>
            <a:r>
              <a:rPr lang="nl-BE" sz="1200" dirty="0">
                <a:solidFill>
                  <a:schemeClr val="tx1">
                    <a:lumMod val="95000"/>
                    <a:lumOff val="5000"/>
                  </a:schemeClr>
                </a:solidFill>
              </a:rPr>
              <a:t> </a:t>
            </a:r>
            <a:r>
              <a:rPr lang="nl-BE" sz="1200" dirty="0" err="1">
                <a:solidFill>
                  <a:schemeClr val="tx1">
                    <a:lumMod val="95000"/>
                    <a:lumOff val="5000"/>
                  </a:schemeClr>
                </a:solidFill>
              </a:rPr>
              <a:t>obtaining</a:t>
            </a:r>
            <a:r>
              <a:rPr lang="nl-BE" sz="1200" dirty="0">
                <a:solidFill>
                  <a:schemeClr val="tx1">
                    <a:lumMod val="95000"/>
                    <a:lumOff val="5000"/>
                  </a:schemeClr>
                </a:solidFill>
              </a:rPr>
              <a:t> donor consent </a:t>
            </a:r>
            <a:r>
              <a:rPr lang="nl-BE" sz="1200" dirty="0" err="1">
                <a:solidFill>
                  <a:schemeClr val="tx1">
                    <a:lumMod val="95000"/>
                    <a:lumOff val="5000"/>
                  </a:schemeClr>
                </a:solidFill>
              </a:rPr>
              <a:t>would</a:t>
            </a:r>
            <a:r>
              <a:rPr lang="nl-BE" sz="1200" dirty="0">
                <a:solidFill>
                  <a:schemeClr val="tx1">
                    <a:lumMod val="95000"/>
                    <a:lumOff val="5000"/>
                  </a:schemeClr>
                </a:solidFill>
              </a:rPr>
              <a:t> </a:t>
            </a:r>
            <a:r>
              <a:rPr lang="nl-BE" sz="1200" dirty="0" err="1">
                <a:solidFill>
                  <a:schemeClr val="tx1">
                    <a:lumMod val="95000"/>
                    <a:lumOff val="5000"/>
                  </a:schemeClr>
                </a:solidFill>
              </a:rPr>
              <a:t>be</a:t>
            </a:r>
            <a:r>
              <a:rPr lang="nl-BE" sz="1200" dirty="0">
                <a:solidFill>
                  <a:schemeClr val="tx1">
                    <a:lumMod val="95000"/>
                    <a:lumOff val="5000"/>
                  </a:schemeClr>
                </a:solidFill>
              </a:rPr>
              <a:t> </a:t>
            </a:r>
            <a:r>
              <a:rPr lang="nl-BE" sz="1200" dirty="0" err="1">
                <a:solidFill>
                  <a:schemeClr val="tx1">
                    <a:lumMod val="95000"/>
                    <a:lumOff val="5000"/>
                  </a:schemeClr>
                </a:solidFill>
              </a:rPr>
              <a:t>impossible</a:t>
            </a:r>
            <a:r>
              <a:rPr lang="nl-BE" sz="1200" dirty="0">
                <a:solidFill>
                  <a:schemeClr val="tx1">
                    <a:lumMod val="95000"/>
                    <a:lumOff val="5000"/>
                  </a:schemeClr>
                </a:solidFill>
              </a:rPr>
              <a:t> or </a:t>
            </a:r>
            <a:r>
              <a:rPr lang="nl-BE" sz="1200" dirty="0" err="1">
                <a:solidFill>
                  <a:schemeClr val="tx1">
                    <a:lumMod val="95000"/>
                    <a:lumOff val="5000"/>
                  </a:schemeClr>
                </a:solidFill>
              </a:rPr>
              <a:t>exceptionally</a:t>
            </a:r>
            <a:r>
              <a:rPr lang="nl-BE" sz="1200" dirty="0">
                <a:solidFill>
                  <a:schemeClr val="tx1">
                    <a:lumMod val="95000"/>
                    <a:lumOff val="5000"/>
                  </a:schemeClr>
                </a:solidFill>
              </a:rPr>
              <a:t> </a:t>
            </a:r>
            <a:r>
              <a:rPr lang="nl-BE" sz="1200" dirty="0" err="1">
                <a:solidFill>
                  <a:schemeClr val="tx1">
                    <a:lumMod val="95000"/>
                    <a:lumOff val="5000"/>
                  </a:schemeClr>
                </a:solidFill>
              </a:rPr>
              <a:t>inappropriate</a:t>
            </a:r>
            <a:r>
              <a:rPr lang="nl-BE" sz="1200" dirty="0">
                <a:solidFill>
                  <a:schemeClr val="tx1">
                    <a:lumMod val="95000"/>
                    <a:lumOff val="5000"/>
                  </a:schemeClr>
                </a:solidFill>
              </a:rPr>
              <a:t> in </a:t>
            </a:r>
            <a:r>
              <a:rPr lang="nl-BE" sz="1200" dirty="0" err="1">
                <a:solidFill>
                  <a:schemeClr val="tx1">
                    <a:lumMod val="95000"/>
                    <a:lumOff val="5000"/>
                  </a:schemeClr>
                </a:solidFill>
              </a:rPr>
              <a:t>which</a:t>
            </a:r>
            <a:r>
              <a:rPr lang="nl-BE" sz="1200" dirty="0">
                <a:solidFill>
                  <a:schemeClr val="tx1">
                    <a:lumMod val="95000"/>
                    <a:lumOff val="5000"/>
                  </a:schemeClr>
                </a:solidFill>
              </a:rPr>
              <a:t> case EC </a:t>
            </a:r>
            <a:r>
              <a:rPr lang="nl-BE" sz="1200" dirty="0" err="1">
                <a:solidFill>
                  <a:schemeClr val="tx1">
                    <a:lumMod val="95000"/>
                    <a:lumOff val="5000"/>
                  </a:schemeClr>
                </a:solidFill>
              </a:rPr>
              <a:t>may</a:t>
            </a:r>
            <a:r>
              <a:rPr lang="nl-BE" sz="1200" dirty="0">
                <a:solidFill>
                  <a:schemeClr val="tx1">
                    <a:lumMod val="95000"/>
                    <a:lumOff val="5000"/>
                  </a:schemeClr>
                </a:solidFill>
              </a:rPr>
              <a:t> </a:t>
            </a:r>
            <a:r>
              <a:rPr lang="nl-BE" sz="1200" dirty="0" err="1">
                <a:solidFill>
                  <a:schemeClr val="tx1">
                    <a:lumMod val="95000"/>
                    <a:lumOff val="5000"/>
                  </a:schemeClr>
                </a:solidFill>
              </a:rPr>
              <a:t>give</a:t>
            </a:r>
            <a:r>
              <a:rPr lang="nl-BE" sz="1200" dirty="0">
                <a:solidFill>
                  <a:schemeClr val="tx1">
                    <a:lumMod val="95000"/>
                    <a:lumOff val="5000"/>
                  </a:schemeClr>
                </a:solidFill>
              </a:rPr>
              <a:t> a </a:t>
            </a:r>
            <a:r>
              <a:rPr lang="nl-BE" sz="1200" dirty="0" err="1">
                <a:solidFill>
                  <a:schemeClr val="tx1">
                    <a:lumMod val="95000"/>
                    <a:lumOff val="5000"/>
                  </a:schemeClr>
                </a:solidFill>
              </a:rPr>
              <a:t>waiver</a:t>
            </a:r>
            <a:r>
              <a:rPr lang="nl-BE" sz="1200" dirty="0">
                <a:solidFill>
                  <a:schemeClr val="tx1">
                    <a:lumMod val="95000"/>
                    <a:lumOff val="5000"/>
                  </a:schemeClr>
                </a:solidFill>
              </a:rPr>
              <a:t> </a:t>
            </a:r>
            <a:r>
              <a:rPr lang="nl-BE" sz="1200" dirty="0" err="1">
                <a:solidFill>
                  <a:schemeClr val="tx1">
                    <a:lumMod val="95000"/>
                    <a:lumOff val="5000"/>
                  </a:schemeClr>
                </a:solidFill>
              </a:rPr>
              <a:t>for</a:t>
            </a:r>
            <a:r>
              <a:rPr lang="nl-BE" sz="1200" dirty="0">
                <a:solidFill>
                  <a:schemeClr val="tx1">
                    <a:lumMod val="95000"/>
                    <a:lumOff val="5000"/>
                  </a:schemeClr>
                </a:solidFill>
              </a:rPr>
              <a:t> </a:t>
            </a:r>
            <a:r>
              <a:rPr lang="nl-BE" sz="1200" dirty="0" err="1">
                <a:solidFill>
                  <a:schemeClr val="tx1">
                    <a:lumMod val="95000"/>
                    <a:lumOff val="5000"/>
                  </a:schemeClr>
                </a:solidFill>
              </a:rPr>
              <a:t>obtaining</a:t>
            </a:r>
            <a:r>
              <a:rPr lang="nl-BE" sz="1200" dirty="0">
                <a:solidFill>
                  <a:schemeClr val="tx1">
                    <a:lumMod val="95000"/>
                    <a:lumOff val="5000"/>
                  </a:schemeClr>
                </a:solidFill>
              </a:rPr>
              <a:t> donor consent</a:t>
            </a:r>
          </a:p>
        </p:txBody>
      </p:sp>
      <p:sp>
        <p:nvSpPr>
          <p:cNvPr id="121" name="Pijl-omlaag 75">
            <a:extLst>
              <a:ext uri="{FF2B5EF4-FFF2-40B4-BE49-F238E27FC236}">
                <a16:creationId xmlns:a16="http://schemas.microsoft.com/office/drawing/2014/main" id="{825A58CD-46AC-89FF-150F-5D1E049AFC25}"/>
              </a:ext>
            </a:extLst>
          </p:cNvPr>
          <p:cNvSpPr/>
          <p:nvPr/>
        </p:nvSpPr>
        <p:spPr>
          <a:xfrm rot="16200000">
            <a:off x="7199176" y="22890769"/>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22" name="Pijl: gebogen omhoog 121">
            <a:extLst>
              <a:ext uri="{FF2B5EF4-FFF2-40B4-BE49-F238E27FC236}">
                <a16:creationId xmlns:a16="http://schemas.microsoft.com/office/drawing/2014/main" id="{0B99285D-61D0-D11E-6635-AC408162034F}"/>
              </a:ext>
            </a:extLst>
          </p:cNvPr>
          <p:cNvSpPr/>
          <p:nvPr/>
        </p:nvSpPr>
        <p:spPr>
          <a:xfrm rot="5400000">
            <a:off x="3813385" y="22375488"/>
            <a:ext cx="923331" cy="995007"/>
          </a:xfrm>
          <a:prstGeom prst="bentUpArrow">
            <a:avLst>
              <a:gd name="adj1" fmla="val 14656"/>
              <a:gd name="adj2" fmla="val 16870"/>
              <a:gd name="adj3" fmla="val 14653"/>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2" name="Pijl: gebogen omhoog 11">
            <a:extLst>
              <a:ext uri="{FF2B5EF4-FFF2-40B4-BE49-F238E27FC236}">
                <a16:creationId xmlns:a16="http://schemas.microsoft.com/office/drawing/2014/main" id="{52DBD1DF-83F1-3EC7-4B37-386D53D4D581}"/>
              </a:ext>
            </a:extLst>
          </p:cNvPr>
          <p:cNvSpPr/>
          <p:nvPr/>
        </p:nvSpPr>
        <p:spPr>
          <a:xfrm rot="5400000">
            <a:off x="2050598" y="25710530"/>
            <a:ext cx="2400658" cy="1813810"/>
          </a:xfrm>
          <a:prstGeom prst="bentUpArrow">
            <a:avLst>
              <a:gd name="adj1" fmla="val 9227"/>
              <a:gd name="adj2" fmla="val 10354"/>
              <a:gd name="adj3" fmla="val 9223"/>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0" name="Pijl-omlaag 79">
            <a:extLst>
              <a:ext uri="{FF2B5EF4-FFF2-40B4-BE49-F238E27FC236}">
                <a16:creationId xmlns:a16="http://schemas.microsoft.com/office/drawing/2014/main" id="{9B01A0B9-1A59-4DB6-EE79-91EEA288DC00}"/>
              </a:ext>
            </a:extLst>
          </p:cNvPr>
          <p:cNvSpPr/>
          <p:nvPr/>
        </p:nvSpPr>
        <p:spPr>
          <a:xfrm rot="16200000">
            <a:off x="7176664" y="27563290"/>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2" name="Tekstvak 41">
            <a:extLst>
              <a:ext uri="{FF2B5EF4-FFF2-40B4-BE49-F238E27FC236}">
                <a16:creationId xmlns:a16="http://schemas.microsoft.com/office/drawing/2014/main" id="{86D99E49-8F20-CB04-2E90-15F3F83A6D87}"/>
              </a:ext>
            </a:extLst>
          </p:cNvPr>
          <p:cNvSpPr txBox="1"/>
          <p:nvPr/>
        </p:nvSpPr>
        <p:spPr>
          <a:xfrm>
            <a:off x="5426695" y="5722359"/>
            <a:ext cx="485518" cy="369332"/>
          </a:xfrm>
          <a:prstGeom prst="rect">
            <a:avLst/>
          </a:prstGeom>
          <a:noFill/>
        </p:spPr>
        <p:txBody>
          <a:bodyPr wrap="none" rtlCol="0">
            <a:spAutoFit/>
          </a:bodyPr>
          <a:lstStyle/>
          <a:p>
            <a:r>
              <a:rPr lang="nl-BE" dirty="0"/>
              <a:t>Yes</a:t>
            </a:r>
          </a:p>
        </p:txBody>
      </p:sp>
      <p:sp>
        <p:nvSpPr>
          <p:cNvPr id="56" name="Tekstvak 55">
            <a:extLst>
              <a:ext uri="{FF2B5EF4-FFF2-40B4-BE49-F238E27FC236}">
                <a16:creationId xmlns:a16="http://schemas.microsoft.com/office/drawing/2014/main" id="{F2D96E42-0088-33B9-D33B-6BDF51765665}"/>
              </a:ext>
            </a:extLst>
          </p:cNvPr>
          <p:cNvSpPr txBox="1"/>
          <p:nvPr/>
        </p:nvSpPr>
        <p:spPr>
          <a:xfrm>
            <a:off x="7714110" y="31900217"/>
            <a:ext cx="2519950" cy="1477328"/>
          </a:xfrm>
          <a:prstGeom prst="rect">
            <a:avLst/>
          </a:prstGeom>
          <a:solidFill>
            <a:schemeClr val="accent6">
              <a:lumMod val="20000"/>
              <a:lumOff val="80000"/>
            </a:schemeClr>
          </a:solidFill>
        </p:spPr>
        <p:txBody>
          <a:bodyPr wrap="square" rtlCol="0">
            <a:spAutoFit/>
          </a:bodyPr>
          <a:lstStyle/>
          <a:p>
            <a:r>
              <a:rPr lang="nl-BE" sz="1000" dirty="0">
                <a:solidFill>
                  <a:srgbClr val="C00000"/>
                </a:solidFill>
              </a:rPr>
              <a:t>EC </a:t>
            </a:r>
            <a:r>
              <a:rPr lang="nl-BE" sz="1000" dirty="0" err="1">
                <a:solidFill>
                  <a:srgbClr val="C00000"/>
                </a:solidFill>
              </a:rPr>
              <a:t>approval</a:t>
            </a:r>
            <a:r>
              <a:rPr lang="nl-BE" sz="1000" dirty="0">
                <a:solidFill>
                  <a:srgbClr val="C00000"/>
                </a:solidFill>
              </a:rPr>
              <a:t> </a:t>
            </a:r>
            <a:r>
              <a:rPr lang="nl-BE" sz="1000" dirty="0" err="1">
                <a:solidFill>
                  <a:srgbClr val="C00000"/>
                </a:solidFill>
              </a:rPr>
              <a:t>required</a:t>
            </a:r>
            <a:r>
              <a:rPr lang="nl-BE" sz="1000" dirty="0">
                <a:solidFill>
                  <a:srgbClr val="C00000"/>
                </a:solidFill>
              </a:rPr>
              <a:t> </a:t>
            </a:r>
            <a:r>
              <a:rPr lang="nl-BE" sz="1000" dirty="0" err="1">
                <a:solidFill>
                  <a:srgbClr val="C00000"/>
                </a:solidFill>
              </a:rPr>
              <a:t>for</a:t>
            </a:r>
            <a:r>
              <a:rPr lang="nl-BE" sz="1000" dirty="0">
                <a:solidFill>
                  <a:srgbClr val="C00000"/>
                </a:solidFill>
              </a:rPr>
              <a:t> </a:t>
            </a:r>
            <a:r>
              <a:rPr lang="nl-BE" sz="1000" dirty="0" err="1">
                <a:solidFill>
                  <a:srgbClr val="C00000"/>
                </a:solidFill>
              </a:rPr>
              <a:t>the</a:t>
            </a:r>
            <a:r>
              <a:rPr lang="nl-BE" sz="1000" dirty="0">
                <a:solidFill>
                  <a:srgbClr val="C00000"/>
                </a:solidFill>
              </a:rPr>
              <a:t> </a:t>
            </a:r>
            <a:r>
              <a:rPr lang="nl-BE" sz="1000" dirty="0" err="1">
                <a:solidFill>
                  <a:srgbClr val="C00000"/>
                </a:solidFill>
              </a:rPr>
              <a:t>scientific</a:t>
            </a:r>
            <a:r>
              <a:rPr lang="nl-BE" sz="1000" dirty="0">
                <a:solidFill>
                  <a:srgbClr val="C00000"/>
                </a:solidFill>
              </a:rPr>
              <a:t> </a:t>
            </a:r>
            <a:r>
              <a:rPr lang="nl-BE" sz="1000" dirty="0" err="1">
                <a:solidFill>
                  <a:srgbClr val="C00000"/>
                </a:solidFill>
              </a:rPr>
              <a:t>relevance</a:t>
            </a:r>
            <a:r>
              <a:rPr lang="nl-BE" sz="1000" dirty="0">
                <a:solidFill>
                  <a:srgbClr val="C00000"/>
                </a:solidFill>
              </a:rPr>
              <a:t> of </a:t>
            </a:r>
            <a:r>
              <a:rPr lang="nl-BE" sz="1000" dirty="0" err="1">
                <a:solidFill>
                  <a:srgbClr val="C00000"/>
                </a:solidFill>
              </a:rPr>
              <a:t>the</a:t>
            </a:r>
            <a:r>
              <a:rPr lang="nl-BE" sz="1000" dirty="0">
                <a:solidFill>
                  <a:srgbClr val="C00000"/>
                </a:solidFill>
              </a:rPr>
              <a:t> </a:t>
            </a:r>
            <a:r>
              <a:rPr lang="nl-BE" sz="1000" dirty="0" err="1">
                <a:solidFill>
                  <a:srgbClr val="C00000"/>
                </a:solidFill>
              </a:rPr>
              <a:t>study</a:t>
            </a:r>
            <a:r>
              <a:rPr lang="nl-BE" sz="1000" dirty="0">
                <a:solidFill>
                  <a:srgbClr val="C00000"/>
                </a:solidFill>
              </a:rPr>
              <a:t> as a </a:t>
            </a:r>
            <a:r>
              <a:rPr lang="nl-BE" sz="1000" dirty="0" err="1">
                <a:solidFill>
                  <a:srgbClr val="C00000"/>
                </a:solidFill>
              </a:rPr>
              <a:t>whole</a:t>
            </a:r>
            <a:r>
              <a:rPr lang="nl-BE" sz="1000" dirty="0">
                <a:solidFill>
                  <a:srgbClr val="C00000"/>
                </a:solidFill>
              </a:rPr>
              <a:t>**, </a:t>
            </a:r>
            <a:r>
              <a:rPr lang="nl-BE" sz="1000" dirty="0" err="1">
                <a:solidFill>
                  <a:srgbClr val="C00000"/>
                </a:solidFill>
              </a:rPr>
              <a:t>including</a:t>
            </a:r>
            <a:r>
              <a:rPr lang="nl-BE" sz="1000" dirty="0">
                <a:solidFill>
                  <a:srgbClr val="C00000"/>
                </a:solidFill>
              </a:rPr>
              <a:t> </a:t>
            </a:r>
            <a:r>
              <a:rPr lang="nl-BE" sz="1000" dirty="0" err="1">
                <a:solidFill>
                  <a:srgbClr val="C00000"/>
                </a:solidFill>
              </a:rPr>
              <a:t>the</a:t>
            </a:r>
            <a:r>
              <a:rPr lang="nl-BE" sz="1000" dirty="0">
                <a:solidFill>
                  <a:srgbClr val="C00000"/>
                </a:solidFill>
              </a:rPr>
              <a:t> </a:t>
            </a:r>
            <a:r>
              <a:rPr lang="nl-BE" sz="1000" dirty="0" err="1">
                <a:solidFill>
                  <a:srgbClr val="C00000"/>
                </a:solidFill>
              </a:rPr>
              <a:t>defined</a:t>
            </a:r>
            <a:r>
              <a:rPr lang="nl-BE" sz="1000" dirty="0">
                <a:solidFill>
                  <a:srgbClr val="C00000"/>
                </a:solidFill>
              </a:rPr>
              <a:t> </a:t>
            </a:r>
            <a:r>
              <a:rPr lang="nl-BE" sz="1000" dirty="0" err="1">
                <a:solidFill>
                  <a:srgbClr val="C00000"/>
                </a:solidFill>
              </a:rPr>
              <a:t>use</a:t>
            </a:r>
            <a:r>
              <a:rPr lang="nl-BE" sz="1000" dirty="0">
                <a:solidFill>
                  <a:srgbClr val="C00000"/>
                </a:solidFill>
              </a:rPr>
              <a:t> of HBM.</a:t>
            </a:r>
          </a:p>
          <a:p>
            <a:r>
              <a:rPr lang="nl-BE" sz="1200" dirty="0" err="1">
                <a:solidFill>
                  <a:schemeClr val="tx1">
                    <a:lumMod val="95000"/>
                    <a:lumOff val="5000"/>
                  </a:schemeClr>
                </a:solidFill>
              </a:rPr>
              <a:t>Requires</a:t>
            </a:r>
            <a:r>
              <a:rPr lang="nl-BE" sz="1200" dirty="0">
                <a:solidFill>
                  <a:schemeClr val="tx1">
                    <a:lumMod val="95000"/>
                    <a:lumOff val="5000"/>
                  </a:schemeClr>
                </a:solidFill>
              </a:rPr>
              <a:t>: protocol </a:t>
            </a:r>
            <a:r>
              <a:rPr lang="nl-BE" sz="1200" dirty="0" err="1">
                <a:solidFill>
                  <a:schemeClr val="tx1">
                    <a:lumMod val="95000"/>
                    <a:lumOff val="5000"/>
                  </a:schemeClr>
                </a:solidFill>
              </a:rPr>
              <a:t>with</a:t>
            </a:r>
            <a:r>
              <a:rPr lang="nl-BE" sz="1200" dirty="0">
                <a:solidFill>
                  <a:schemeClr val="tx1">
                    <a:lumMod val="95000"/>
                    <a:lumOff val="5000"/>
                  </a:schemeClr>
                </a:solidFill>
              </a:rPr>
              <a:t> </a:t>
            </a:r>
            <a:r>
              <a:rPr lang="nl-BE" sz="1200" dirty="0" err="1">
                <a:solidFill>
                  <a:schemeClr val="tx1">
                    <a:lumMod val="95000"/>
                    <a:lumOff val="5000"/>
                  </a:schemeClr>
                </a:solidFill>
              </a:rPr>
              <a:t>detailed</a:t>
            </a:r>
            <a:r>
              <a:rPr lang="nl-BE" sz="1200" dirty="0">
                <a:solidFill>
                  <a:schemeClr val="tx1">
                    <a:lumMod val="95000"/>
                    <a:lumOff val="5000"/>
                  </a:schemeClr>
                </a:solidFill>
              </a:rPr>
              <a:t> </a:t>
            </a:r>
            <a:r>
              <a:rPr lang="nl-BE" sz="1200" dirty="0" err="1">
                <a:solidFill>
                  <a:schemeClr val="tx1">
                    <a:lumMod val="95000"/>
                    <a:lumOff val="5000"/>
                  </a:schemeClr>
                </a:solidFill>
              </a:rPr>
              <a:t>description</a:t>
            </a:r>
            <a:r>
              <a:rPr lang="nl-BE" sz="1200" dirty="0">
                <a:solidFill>
                  <a:schemeClr val="tx1">
                    <a:lumMod val="95000"/>
                    <a:lumOff val="5000"/>
                  </a:schemeClr>
                </a:solidFill>
              </a:rPr>
              <a:t> on </a:t>
            </a:r>
            <a:r>
              <a:rPr lang="nl-BE" sz="1200" dirty="0" err="1">
                <a:solidFill>
                  <a:schemeClr val="tx1">
                    <a:lumMod val="95000"/>
                    <a:lumOff val="5000"/>
                  </a:schemeClr>
                </a:solidFill>
              </a:rPr>
              <a:t>the</a:t>
            </a:r>
            <a:r>
              <a:rPr lang="nl-BE" sz="1200" dirty="0">
                <a:solidFill>
                  <a:schemeClr val="tx1">
                    <a:lumMod val="95000"/>
                    <a:lumOff val="5000"/>
                  </a:schemeClr>
                </a:solidFill>
              </a:rPr>
              <a:t> </a:t>
            </a:r>
            <a:r>
              <a:rPr lang="nl-BE" sz="1200" dirty="0" err="1">
                <a:solidFill>
                  <a:schemeClr val="tx1">
                    <a:lumMod val="95000"/>
                    <a:lumOff val="5000"/>
                  </a:schemeClr>
                </a:solidFill>
              </a:rPr>
              <a:t>use</a:t>
            </a:r>
            <a:r>
              <a:rPr lang="nl-BE" sz="1200" dirty="0">
                <a:solidFill>
                  <a:schemeClr val="tx1">
                    <a:lumMod val="95000"/>
                    <a:lumOff val="5000"/>
                  </a:schemeClr>
                </a:solidFill>
              </a:rPr>
              <a:t> of HBM</a:t>
            </a:r>
          </a:p>
          <a:p>
            <a:r>
              <a:rPr lang="nl-BE" sz="1200" dirty="0" err="1">
                <a:solidFill>
                  <a:schemeClr val="tx1">
                    <a:lumMod val="95000"/>
                    <a:lumOff val="5000"/>
                  </a:schemeClr>
                </a:solidFill>
              </a:rPr>
              <a:t>Use</a:t>
            </a:r>
            <a:r>
              <a:rPr lang="nl-BE" sz="1200" dirty="0">
                <a:solidFill>
                  <a:schemeClr val="tx1">
                    <a:lumMod val="95000"/>
                    <a:lumOff val="5000"/>
                  </a:schemeClr>
                </a:solidFill>
              </a:rPr>
              <a:t> of HBM </a:t>
            </a:r>
            <a:r>
              <a:rPr lang="nl-BE" sz="1200" dirty="0" err="1">
                <a:solidFill>
                  <a:schemeClr val="tx1">
                    <a:lumMod val="95000"/>
                    <a:lumOff val="5000"/>
                  </a:schemeClr>
                </a:solidFill>
              </a:rPr>
              <a:t>under</a:t>
            </a:r>
            <a:r>
              <a:rPr lang="nl-BE" sz="1200" dirty="0">
                <a:solidFill>
                  <a:schemeClr val="tx1">
                    <a:lumMod val="95000"/>
                    <a:lumOff val="5000"/>
                  </a:schemeClr>
                </a:solidFill>
              </a:rPr>
              <a:t> </a:t>
            </a:r>
            <a:r>
              <a:rPr lang="nl-BE" sz="1200" dirty="0" err="1">
                <a:solidFill>
                  <a:schemeClr val="tx1">
                    <a:lumMod val="95000"/>
                    <a:lumOff val="5000"/>
                  </a:schemeClr>
                </a:solidFill>
              </a:rPr>
              <a:t>presumed</a:t>
            </a:r>
            <a:r>
              <a:rPr lang="nl-BE" sz="1200" dirty="0">
                <a:solidFill>
                  <a:schemeClr val="tx1">
                    <a:lumMod val="95000"/>
                    <a:lumOff val="5000"/>
                  </a:schemeClr>
                </a:solidFill>
              </a:rPr>
              <a:t> consent. </a:t>
            </a:r>
            <a:r>
              <a:rPr lang="nl-BE" sz="1200" dirty="0" err="1">
                <a:solidFill>
                  <a:schemeClr val="tx1">
                    <a:lumMod val="95000"/>
                    <a:lumOff val="5000"/>
                  </a:schemeClr>
                </a:solidFill>
              </a:rPr>
              <a:t>Objection</a:t>
            </a:r>
            <a:r>
              <a:rPr lang="nl-BE" sz="1200" dirty="0">
                <a:solidFill>
                  <a:schemeClr val="tx1">
                    <a:lumMod val="95000"/>
                    <a:lumOff val="5000"/>
                  </a:schemeClr>
                </a:solidFill>
              </a:rPr>
              <a:t> </a:t>
            </a:r>
            <a:r>
              <a:rPr lang="nl-BE" sz="1200" dirty="0" err="1">
                <a:solidFill>
                  <a:schemeClr val="tx1">
                    <a:lumMod val="95000"/>
                    <a:lumOff val="5000"/>
                  </a:schemeClr>
                </a:solidFill>
              </a:rPr>
              <a:t>requires</a:t>
            </a:r>
            <a:r>
              <a:rPr lang="nl-BE" sz="1200" dirty="0">
                <a:solidFill>
                  <a:schemeClr val="tx1">
                    <a:lumMod val="95000"/>
                    <a:lumOff val="5000"/>
                  </a:schemeClr>
                </a:solidFill>
              </a:rPr>
              <a:t> </a:t>
            </a:r>
            <a:r>
              <a:rPr lang="nl-BE" sz="1200" dirty="0" err="1">
                <a:solidFill>
                  <a:schemeClr val="tx1">
                    <a:lumMod val="95000"/>
                    <a:lumOff val="5000"/>
                  </a:schemeClr>
                </a:solidFill>
              </a:rPr>
              <a:t>verification</a:t>
            </a:r>
            <a:r>
              <a:rPr lang="nl-BE" sz="1200" dirty="0">
                <a:solidFill>
                  <a:schemeClr val="tx1">
                    <a:lumMod val="95000"/>
                    <a:lumOff val="5000"/>
                  </a:schemeClr>
                </a:solidFill>
              </a:rPr>
              <a:t> in </a:t>
            </a:r>
            <a:r>
              <a:rPr lang="nl-BE" sz="1200" dirty="0" err="1">
                <a:solidFill>
                  <a:schemeClr val="tx1">
                    <a:lumMod val="95000"/>
                    <a:lumOff val="5000"/>
                  </a:schemeClr>
                </a:solidFill>
              </a:rPr>
              <a:t>Orgadon</a:t>
            </a:r>
            <a:r>
              <a:rPr lang="nl-BE" sz="1200" dirty="0">
                <a:solidFill>
                  <a:schemeClr val="tx1">
                    <a:lumMod val="95000"/>
                    <a:lumOff val="5000"/>
                  </a:schemeClr>
                </a:solidFill>
              </a:rPr>
              <a:t>.</a:t>
            </a:r>
          </a:p>
        </p:txBody>
      </p:sp>
      <p:sp>
        <p:nvSpPr>
          <p:cNvPr id="78" name="Pijl-omlaag 79">
            <a:extLst>
              <a:ext uri="{FF2B5EF4-FFF2-40B4-BE49-F238E27FC236}">
                <a16:creationId xmlns:a16="http://schemas.microsoft.com/office/drawing/2014/main" id="{FFC17074-654B-CF1A-28BF-3C65F78B8622}"/>
              </a:ext>
            </a:extLst>
          </p:cNvPr>
          <p:cNvSpPr/>
          <p:nvPr/>
        </p:nvSpPr>
        <p:spPr>
          <a:xfrm rot="16200000">
            <a:off x="7180838" y="32023711"/>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9" name="Tekstvak 18">
            <a:extLst>
              <a:ext uri="{FF2B5EF4-FFF2-40B4-BE49-F238E27FC236}">
                <a16:creationId xmlns:a16="http://schemas.microsoft.com/office/drawing/2014/main" id="{3EB33753-1C0B-ADA1-A57F-835052F65245}"/>
              </a:ext>
            </a:extLst>
          </p:cNvPr>
          <p:cNvSpPr txBox="1"/>
          <p:nvPr/>
        </p:nvSpPr>
        <p:spPr>
          <a:xfrm>
            <a:off x="438695" y="33656427"/>
            <a:ext cx="2867025" cy="646331"/>
          </a:xfrm>
          <a:prstGeom prst="rect">
            <a:avLst/>
          </a:prstGeom>
          <a:noFill/>
          <a:ln>
            <a:solidFill>
              <a:srgbClr val="C00000"/>
            </a:solidFill>
          </a:ln>
        </p:spPr>
        <p:txBody>
          <a:bodyPr wrap="square" rtlCol="0">
            <a:spAutoFit/>
          </a:bodyPr>
          <a:lstStyle/>
          <a:p>
            <a:r>
              <a:rPr lang="en-US" dirty="0">
                <a:solidFill>
                  <a:srgbClr val="C00000"/>
                </a:solidFill>
              </a:rPr>
              <a:t>Research on gametes, embryos or fetuses?</a:t>
            </a:r>
          </a:p>
        </p:txBody>
      </p:sp>
      <p:sp>
        <p:nvSpPr>
          <p:cNvPr id="20" name="Pijl-omlaag 64">
            <a:extLst>
              <a:ext uri="{FF2B5EF4-FFF2-40B4-BE49-F238E27FC236}">
                <a16:creationId xmlns:a16="http://schemas.microsoft.com/office/drawing/2014/main" id="{272D2DAC-8F7D-9401-09F4-E53196A2C47E}"/>
              </a:ext>
            </a:extLst>
          </p:cNvPr>
          <p:cNvSpPr/>
          <p:nvPr/>
        </p:nvSpPr>
        <p:spPr>
          <a:xfrm rot="16200000">
            <a:off x="3767407" y="33668226"/>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1" name="Tekstvak 40">
            <a:extLst>
              <a:ext uri="{FF2B5EF4-FFF2-40B4-BE49-F238E27FC236}">
                <a16:creationId xmlns:a16="http://schemas.microsoft.com/office/drawing/2014/main" id="{59E60AE2-A6FD-8853-6AFD-3420E0C39577}"/>
              </a:ext>
            </a:extLst>
          </p:cNvPr>
          <p:cNvSpPr txBox="1"/>
          <p:nvPr/>
        </p:nvSpPr>
        <p:spPr>
          <a:xfrm>
            <a:off x="4306917" y="33645625"/>
            <a:ext cx="2519950" cy="830997"/>
          </a:xfrm>
          <a:prstGeom prst="rect">
            <a:avLst/>
          </a:prstGeom>
          <a:solidFill>
            <a:schemeClr val="accent3">
              <a:lumMod val="40000"/>
              <a:lumOff val="60000"/>
            </a:schemeClr>
          </a:solidFill>
        </p:spPr>
        <p:txBody>
          <a:bodyPr wrap="square" rtlCol="0">
            <a:spAutoFit/>
          </a:bodyPr>
          <a:lstStyle/>
          <a:p>
            <a:r>
              <a:rPr lang="nl-BE" sz="1200" dirty="0" err="1">
                <a:solidFill>
                  <a:srgbClr val="C00000"/>
                </a:solidFill>
              </a:rPr>
              <a:t>Registration</a:t>
            </a:r>
            <a:r>
              <a:rPr lang="nl-BE" sz="1200" dirty="0">
                <a:solidFill>
                  <a:srgbClr val="C00000"/>
                </a:solidFill>
              </a:rPr>
              <a:t> in a </a:t>
            </a:r>
            <a:r>
              <a:rPr lang="nl-BE" sz="1200" dirty="0" err="1">
                <a:solidFill>
                  <a:srgbClr val="C00000"/>
                </a:solidFill>
              </a:rPr>
              <a:t>Belgian</a:t>
            </a:r>
            <a:r>
              <a:rPr lang="nl-BE" sz="1200" dirty="0">
                <a:solidFill>
                  <a:srgbClr val="C00000"/>
                </a:solidFill>
              </a:rPr>
              <a:t> biobank </a:t>
            </a:r>
            <a:r>
              <a:rPr lang="nl-BE" sz="1200" dirty="0" err="1">
                <a:solidFill>
                  <a:srgbClr val="C00000"/>
                </a:solidFill>
              </a:rPr>
              <a:t>required</a:t>
            </a:r>
            <a:r>
              <a:rPr lang="nl-BE" sz="1200" dirty="0">
                <a:solidFill>
                  <a:srgbClr val="C00000"/>
                </a:solidFill>
              </a:rPr>
              <a:t>. </a:t>
            </a:r>
            <a:r>
              <a:rPr lang="nl-BE" sz="1200" dirty="0" err="1">
                <a:solidFill>
                  <a:srgbClr val="C00000"/>
                </a:solidFill>
              </a:rPr>
              <a:t>Specific</a:t>
            </a:r>
            <a:r>
              <a:rPr lang="nl-BE" sz="1200" dirty="0">
                <a:solidFill>
                  <a:srgbClr val="C00000"/>
                </a:solidFill>
              </a:rPr>
              <a:t> </a:t>
            </a:r>
            <a:r>
              <a:rPr lang="nl-BE" sz="1200" dirty="0" err="1">
                <a:solidFill>
                  <a:srgbClr val="C00000"/>
                </a:solidFill>
              </a:rPr>
              <a:t>conditions</a:t>
            </a:r>
            <a:r>
              <a:rPr lang="nl-BE" sz="1200" dirty="0">
                <a:solidFill>
                  <a:srgbClr val="C00000"/>
                </a:solidFill>
              </a:rPr>
              <a:t> </a:t>
            </a:r>
            <a:r>
              <a:rPr lang="nl-BE" sz="1200" dirty="0" err="1">
                <a:solidFill>
                  <a:srgbClr val="C00000"/>
                </a:solidFill>
              </a:rPr>
              <a:t>apply</a:t>
            </a:r>
            <a:r>
              <a:rPr lang="nl-BE" sz="1200" dirty="0">
                <a:solidFill>
                  <a:srgbClr val="C00000"/>
                </a:solidFill>
              </a:rPr>
              <a:t>: </a:t>
            </a:r>
            <a:r>
              <a:rPr lang="nl-BE" sz="1200" dirty="0" err="1">
                <a:solidFill>
                  <a:srgbClr val="C00000"/>
                </a:solidFill>
              </a:rPr>
              <a:t>see</a:t>
            </a:r>
            <a:r>
              <a:rPr lang="nl-BE" sz="1200" dirty="0">
                <a:solidFill>
                  <a:srgbClr val="C00000"/>
                </a:solidFill>
              </a:rPr>
              <a:t> </a:t>
            </a:r>
            <a:r>
              <a:rPr lang="nl-BE" sz="1200" dirty="0" err="1">
                <a:solidFill>
                  <a:srgbClr val="C00000"/>
                </a:solidFill>
                <a:hlinkClick r:id="rId2"/>
              </a:rPr>
              <a:t>law</a:t>
            </a:r>
            <a:r>
              <a:rPr lang="nl-BE" sz="1200" dirty="0">
                <a:solidFill>
                  <a:srgbClr val="C00000"/>
                </a:solidFill>
                <a:hlinkClick r:id="rId2"/>
              </a:rPr>
              <a:t> of 11 May, 2003</a:t>
            </a:r>
            <a:r>
              <a:rPr lang="nl-BE" sz="1200" dirty="0">
                <a:solidFill>
                  <a:srgbClr val="C00000"/>
                </a:solidFill>
              </a:rPr>
              <a:t> on </a:t>
            </a:r>
            <a:r>
              <a:rPr lang="nl-BE" sz="1200" dirty="0" err="1">
                <a:solidFill>
                  <a:srgbClr val="C00000"/>
                </a:solidFill>
              </a:rPr>
              <a:t>the</a:t>
            </a:r>
            <a:r>
              <a:rPr lang="nl-BE" sz="1200" dirty="0">
                <a:solidFill>
                  <a:srgbClr val="C00000"/>
                </a:solidFill>
              </a:rPr>
              <a:t> research on embryo’s in vitro</a:t>
            </a:r>
          </a:p>
        </p:txBody>
      </p:sp>
      <p:sp>
        <p:nvSpPr>
          <p:cNvPr id="43" name="Tekstvak 42">
            <a:extLst>
              <a:ext uri="{FF2B5EF4-FFF2-40B4-BE49-F238E27FC236}">
                <a16:creationId xmlns:a16="http://schemas.microsoft.com/office/drawing/2014/main" id="{86265AAC-D6D3-3E05-9454-AB34E5B006B9}"/>
              </a:ext>
            </a:extLst>
          </p:cNvPr>
          <p:cNvSpPr txBox="1"/>
          <p:nvPr/>
        </p:nvSpPr>
        <p:spPr>
          <a:xfrm>
            <a:off x="7716165" y="33561299"/>
            <a:ext cx="2519950" cy="1261884"/>
          </a:xfrm>
          <a:prstGeom prst="rect">
            <a:avLst/>
          </a:prstGeom>
          <a:solidFill>
            <a:schemeClr val="accent6">
              <a:lumMod val="20000"/>
              <a:lumOff val="80000"/>
            </a:schemeClr>
          </a:solidFill>
        </p:spPr>
        <p:txBody>
          <a:bodyPr wrap="square" rtlCol="0">
            <a:spAutoFit/>
          </a:bodyPr>
          <a:lstStyle/>
          <a:p>
            <a:r>
              <a:rPr lang="nl-BE" sz="1000" dirty="0" err="1">
                <a:solidFill>
                  <a:srgbClr val="C00000"/>
                </a:solidFill>
              </a:rPr>
              <a:t>Requires</a:t>
            </a:r>
            <a:r>
              <a:rPr lang="nl-BE" sz="1000" dirty="0">
                <a:solidFill>
                  <a:srgbClr val="C00000"/>
                </a:solidFill>
              </a:rPr>
              <a:t> EC </a:t>
            </a:r>
            <a:r>
              <a:rPr lang="nl-BE" sz="1000" dirty="0" err="1">
                <a:solidFill>
                  <a:srgbClr val="C00000"/>
                </a:solidFill>
              </a:rPr>
              <a:t>approval</a:t>
            </a:r>
            <a:r>
              <a:rPr lang="nl-BE" sz="1000" dirty="0">
                <a:solidFill>
                  <a:srgbClr val="C00000"/>
                </a:solidFill>
              </a:rPr>
              <a:t> and </a:t>
            </a:r>
            <a:r>
              <a:rPr lang="nl-BE" sz="1000" dirty="0" err="1">
                <a:solidFill>
                  <a:srgbClr val="C00000"/>
                </a:solidFill>
              </a:rPr>
              <a:t>approval</a:t>
            </a:r>
            <a:r>
              <a:rPr lang="nl-BE" sz="1000" dirty="0">
                <a:solidFill>
                  <a:srgbClr val="C00000"/>
                </a:solidFill>
              </a:rPr>
              <a:t> </a:t>
            </a:r>
            <a:r>
              <a:rPr lang="nl-BE" sz="1000" dirty="0" err="1">
                <a:solidFill>
                  <a:srgbClr val="C00000"/>
                </a:solidFill>
              </a:rPr>
              <a:t>from</a:t>
            </a:r>
            <a:r>
              <a:rPr lang="nl-BE" sz="1000" dirty="0">
                <a:solidFill>
                  <a:srgbClr val="C00000"/>
                </a:solidFill>
              </a:rPr>
              <a:t> </a:t>
            </a:r>
            <a:r>
              <a:rPr lang="nl-BE" sz="1000" dirty="0" err="1">
                <a:solidFill>
                  <a:srgbClr val="C00000"/>
                </a:solidFill>
              </a:rPr>
              <a:t>the</a:t>
            </a:r>
            <a:r>
              <a:rPr lang="nl-BE" sz="1000" dirty="0">
                <a:solidFill>
                  <a:srgbClr val="C00000"/>
                </a:solidFill>
              </a:rPr>
              <a:t>  “Federale Commissie voor medisch en wetenschappelijk onderzoek op embryo's in vitro”</a:t>
            </a:r>
          </a:p>
          <a:p>
            <a:r>
              <a:rPr lang="nl-BE" sz="1200" dirty="0" err="1">
                <a:solidFill>
                  <a:schemeClr val="tx1">
                    <a:lumMod val="95000"/>
                    <a:lumOff val="5000"/>
                  </a:schemeClr>
                </a:solidFill>
              </a:rPr>
              <a:t>Requires</a:t>
            </a:r>
            <a:r>
              <a:rPr lang="nl-BE" sz="1200" dirty="0">
                <a:solidFill>
                  <a:schemeClr val="tx1">
                    <a:lumMod val="95000"/>
                    <a:lumOff val="5000"/>
                  </a:schemeClr>
                </a:solidFill>
              </a:rPr>
              <a:t>: protocol and ICF </a:t>
            </a:r>
            <a:r>
              <a:rPr lang="nl-BE" sz="1200" dirty="0" err="1">
                <a:solidFill>
                  <a:schemeClr val="tx1">
                    <a:lumMod val="95000"/>
                    <a:lumOff val="5000"/>
                  </a:schemeClr>
                </a:solidFill>
              </a:rPr>
              <a:t>with</a:t>
            </a:r>
            <a:r>
              <a:rPr lang="nl-BE" sz="1200" dirty="0">
                <a:solidFill>
                  <a:schemeClr val="tx1">
                    <a:lumMod val="95000"/>
                    <a:lumOff val="5000"/>
                  </a:schemeClr>
                </a:solidFill>
              </a:rPr>
              <a:t> </a:t>
            </a:r>
            <a:r>
              <a:rPr lang="nl-BE" sz="1200" dirty="0" err="1">
                <a:solidFill>
                  <a:schemeClr val="tx1">
                    <a:lumMod val="95000"/>
                    <a:lumOff val="5000"/>
                  </a:schemeClr>
                </a:solidFill>
              </a:rPr>
              <a:t>detailed</a:t>
            </a:r>
            <a:r>
              <a:rPr lang="nl-BE" sz="1200" dirty="0">
                <a:solidFill>
                  <a:schemeClr val="tx1">
                    <a:lumMod val="95000"/>
                    <a:lumOff val="5000"/>
                  </a:schemeClr>
                </a:solidFill>
              </a:rPr>
              <a:t> </a:t>
            </a:r>
            <a:r>
              <a:rPr lang="nl-BE" sz="1200" dirty="0" err="1">
                <a:solidFill>
                  <a:schemeClr val="tx1">
                    <a:lumMod val="95000"/>
                    <a:lumOff val="5000"/>
                  </a:schemeClr>
                </a:solidFill>
              </a:rPr>
              <a:t>description</a:t>
            </a:r>
            <a:r>
              <a:rPr lang="nl-BE" sz="1200" dirty="0">
                <a:solidFill>
                  <a:schemeClr val="tx1">
                    <a:lumMod val="95000"/>
                    <a:lumOff val="5000"/>
                  </a:schemeClr>
                </a:solidFill>
              </a:rPr>
              <a:t> on </a:t>
            </a:r>
            <a:r>
              <a:rPr lang="nl-BE" sz="1200" dirty="0" err="1">
                <a:solidFill>
                  <a:schemeClr val="tx1">
                    <a:lumMod val="95000"/>
                    <a:lumOff val="5000"/>
                  </a:schemeClr>
                </a:solidFill>
              </a:rPr>
              <a:t>the</a:t>
            </a:r>
            <a:r>
              <a:rPr lang="nl-BE" sz="1200" dirty="0">
                <a:solidFill>
                  <a:schemeClr val="tx1">
                    <a:lumMod val="95000"/>
                    <a:lumOff val="5000"/>
                  </a:schemeClr>
                </a:solidFill>
              </a:rPr>
              <a:t> </a:t>
            </a:r>
            <a:r>
              <a:rPr lang="nl-BE" sz="1200" dirty="0" err="1">
                <a:solidFill>
                  <a:schemeClr val="tx1">
                    <a:lumMod val="95000"/>
                    <a:lumOff val="5000"/>
                  </a:schemeClr>
                </a:solidFill>
              </a:rPr>
              <a:t>use</a:t>
            </a:r>
            <a:r>
              <a:rPr lang="nl-BE" sz="1200" dirty="0">
                <a:solidFill>
                  <a:schemeClr val="tx1">
                    <a:lumMod val="95000"/>
                    <a:lumOff val="5000"/>
                  </a:schemeClr>
                </a:solidFill>
              </a:rPr>
              <a:t> of HBM</a:t>
            </a:r>
          </a:p>
        </p:txBody>
      </p:sp>
      <p:sp>
        <p:nvSpPr>
          <p:cNvPr id="49" name="Pijl-omlaag 79">
            <a:extLst>
              <a:ext uri="{FF2B5EF4-FFF2-40B4-BE49-F238E27FC236}">
                <a16:creationId xmlns:a16="http://schemas.microsoft.com/office/drawing/2014/main" id="{C40E9C13-4F3F-E3BB-7274-67687420D8D7}"/>
              </a:ext>
            </a:extLst>
          </p:cNvPr>
          <p:cNvSpPr/>
          <p:nvPr/>
        </p:nvSpPr>
        <p:spPr>
          <a:xfrm rot="16200000">
            <a:off x="7176664" y="33668226"/>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59" name="Tekstvak 58">
            <a:extLst>
              <a:ext uri="{FF2B5EF4-FFF2-40B4-BE49-F238E27FC236}">
                <a16:creationId xmlns:a16="http://schemas.microsoft.com/office/drawing/2014/main" id="{29248AD3-EF06-603D-82B2-0E968E803BB1}"/>
              </a:ext>
            </a:extLst>
          </p:cNvPr>
          <p:cNvSpPr txBox="1"/>
          <p:nvPr/>
        </p:nvSpPr>
        <p:spPr>
          <a:xfrm>
            <a:off x="2662094" y="27070521"/>
            <a:ext cx="485518" cy="369332"/>
          </a:xfrm>
          <a:prstGeom prst="rect">
            <a:avLst/>
          </a:prstGeom>
          <a:noFill/>
        </p:spPr>
        <p:txBody>
          <a:bodyPr wrap="none" rtlCol="0">
            <a:spAutoFit/>
          </a:bodyPr>
          <a:lstStyle/>
          <a:p>
            <a:r>
              <a:rPr lang="nl-BE" dirty="0"/>
              <a:t>Yes</a:t>
            </a:r>
          </a:p>
        </p:txBody>
      </p:sp>
      <p:sp>
        <p:nvSpPr>
          <p:cNvPr id="11" name="Tekstvak 10">
            <a:extLst>
              <a:ext uri="{FF2B5EF4-FFF2-40B4-BE49-F238E27FC236}">
                <a16:creationId xmlns:a16="http://schemas.microsoft.com/office/drawing/2014/main" id="{A7A0CCFC-4F01-D384-CC9B-F9897914C5F0}"/>
              </a:ext>
            </a:extLst>
          </p:cNvPr>
          <p:cNvSpPr txBox="1"/>
          <p:nvPr/>
        </p:nvSpPr>
        <p:spPr>
          <a:xfrm>
            <a:off x="8374519" y="2438729"/>
            <a:ext cx="1859541" cy="1384995"/>
          </a:xfrm>
          <a:prstGeom prst="rect">
            <a:avLst/>
          </a:prstGeom>
          <a:noFill/>
        </p:spPr>
        <p:txBody>
          <a:bodyPr wrap="square" rtlCol="0">
            <a:spAutoFit/>
          </a:bodyPr>
          <a:lstStyle/>
          <a:p>
            <a:r>
              <a:rPr lang="nl-BE" sz="1050" i="1" dirty="0"/>
              <a:t>“</a:t>
            </a:r>
            <a:r>
              <a:rPr lang="nl-BE" sz="1050" i="1" dirty="0" err="1"/>
              <a:t>Biobank</a:t>
            </a:r>
            <a:r>
              <a:rPr lang="nl-BE" sz="1050" i="1" dirty="0"/>
              <a:t> </a:t>
            </a:r>
            <a:r>
              <a:rPr lang="nl-BE" sz="1050" i="1" dirty="0" err="1"/>
              <a:t>legislation</a:t>
            </a:r>
            <a:r>
              <a:rPr lang="nl-BE" sz="1050" i="1" dirty="0"/>
              <a:t>” </a:t>
            </a:r>
            <a:r>
              <a:rPr lang="nl-BE" sz="1050" i="1" dirty="0" err="1"/>
              <a:t>refers</a:t>
            </a:r>
            <a:r>
              <a:rPr lang="nl-BE" sz="1050" i="1" dirty="0"/>
              <a:t> </a:t>
            </a:r>
            <a:r>
              <a:rPr lang="nl-BE" sz="1050" i="1" dirty="0" err="1"/>
              <a:t>to</a:t>
            </a:r>
            <a:r>
              <a:rPr lang="nl-BE" sz="1050" i="1" dirty="0"/>
              <a:t> </a:t>
            </a:r>
            <a:r>
              <a:rPr lang="nl-BE" sz="1050" i="1" dirty="0" err="1"/>
              <a:t>the</a:t>
            </a:r>
            <a:r>
              <a:rPr lang="nl-BE" sz="1050" i="1" dirty="0"/>
              <a:t> </a:t>
            </a:r>
            <a:r>
              <a:rPr lang="nl-BE" sz="1050" i="1" dirty="0" err="1">
                <a:hlinkClick r:id="rId3"/>
              </a:rPr>
              <a:t>Law</a:t>
            </a:r>
            <a:r>
              <a:rPr lang="nl-BE" sz="1050" i="1" dirty="0">
                <a:hlinkClick r:id="rId3"/>
              </a:rPr>
              <a:t> of 19 December 2008 on </a:t>
            </a:r>
            <a:r>
              <a:rPr lang="nl-BE" sz="1050" i="1" dirty="0" err="1">
                <a:hlinkClick r:id="rId3"/>
              </a:rPr>
              <a:t>the</a:t>
            </a:r>
            <a:r>
              <a:rPr lang="nl-BE" sz="1050" i="1" dirty="0">
                <a:hlinkClick r:id="rId3"/>
              </a:rPr>
              <a:t> </a:t>
            </a:r>
            <a:r>
              <a:rPr lang="nl-BE" sz="1050" i="1" dirty="0" err="1">
                <a:hlinkClick r:id="rId3"/>
              </a:rPr>
              <a:t>acquisition</a:t>
            </a:r>
            <a:r>
              <a:rPr lang="nl-BE" sz="1050" i="1" dirty="0">
                <a:hlinkClick r:id="rId3"/>
              </a:rPr>
              <a:t> </a:t>
            </a:r>
            <a:r>
              <a:rPr lang="nl-BE" sz="1050" i="1" dirty="0" err="1">
                <a:hlinkClick r:id="rId3"/>
              </a:rPr>
              <a:t>and</a:t>
            </a:r>
            <a:r>
              <a:rPr lang="nl-BE" sz="1050" i="1" dirty="0">
                <a:hlinkClick r:id="rId3"/>
              </a:rPr>
              <a:t> </a:t>
            </a:r>
            <a:r>
              <a:rPr lang="nl-BE" sz="1050" i="1" dirty="0" err="1">
                <a:hlinkClick r:id="rId3"/>
              </a:rPr>
              <a:t>use</a:t>
            </a:r>
            <a:r>
              <a:rPr lang="nl-BE" sz="1050" i="1" dirty="0">
                <a:hlinkClick r:id="rId3"/>
              </a:rPr>
              <a:t> of human body </a:t>
            </a:r>
            <a:r>
              <a:rPr lang="nl-BE" sz="1050" i="1" dirty="0" err="1">
                <a:hlinkClick r:id="rId3"/>
              </a:rPr>
              <a:t>material</a:t>
            </a:r>
            <a:r>
              <a:rPr lang="nl-BE" sz="1050" i="1" dirty="0">
                <a:hlinkClick r:id="rId3"/>
              </a:rPr>
              <a:t> </a:t>
            </a:r>
            <a:r>
              <a:rPr lang="nl-BE" sz="1050" i="1" dirty="0" err="1">
                <a:hlinkClick r:id="rId3"/>
              </a:rPr>
              <a:t>for</a:t>
            </a:r>
            <a:r>
              <a:rPr lang="nl-BE" sz="1050" i="1" dirty="0">
                <a:hlinkClick r:id="rId3"/>
              </a:rPr>
              <a:t> </a:t>
            </a:r>
            <a:r>
              <a:rPr lang="nl-BE" sz="1050" i="1" dirty="0" err="1">
                <a:hlinkClick r:id="rId3"/>
              </a:rPr>
              <a:t>medical</a:t>
            </a:r>
            <a:r>
              <a:rPr lang="nl-BE" sz="1050" i="1" dirty="0">
                <a:hlinkClick r:id="rId3"/>
              </a:rPr>
              <a:t> </a:t>
            </a:r>
            <a:r>
              <a:rPr lang="nl-BE" sz="1050" i="1" dirty="0" err="1">
                <a:hlinkClick r:id="rId3"/>
              </a:rPr>
              <a:t>use</a:t>
            </a:r>
            <a:r>
              <a:rPr lang="nl-BE" sz="1050" i="1" dirty="0">
                <a:hlinkClick r:id="rId3"/>
              </a:rPr>
              <a:t> on </a:t>
            </a:r>
            <a:r>
              <a:rPr lang="nl-BE" sz="1050" i="1" dirty="0" err="1">
                <a:hlinkClick r:id="rId3"/>
              </a:rPr>
              <a:t>humans</a:t>
            </a:r>
            <a:r>
              <a:rPr lang="nl-BE" sz="1050" i="1" dirty="0">
                <a:hlinkClick r:id="rId3"/>
              </a:rPr>
              <a:t> or </a:t>
            </a:r>
            <a:r>
              <a:rPr lang="nl-BE" sz="1050" i="1" dirty="0" err="1">
                <a:hlinkClick r:id="rId3"/>
              </a:rPr>
              <a:t>scientific</a:t>
            </a:r>
            <a:r>
              <a:rPr lang="nl-BE" sz="1050" i="1" dirty="0">
                <a:hlinkClick r:id="rId3"/>
              </a:rPr>
              <a:t> research</a:t>
            </a:r>
            <a:r>
              <a:rPr lang="nl-BE" sz="1050" i="1" dirty="0"/>
              <a:t> (HBM </a:t>
            </a:r>
            <a:r>
              <a:rPr lang="nl-BE" sz="1050" i="1" dirty="0" err="1"/>
              <a:t>Law</a:t>
            </a:r>
            <a:r>
              <a:rPr lang="nl-BE" sz="1050" i="1" dirty="0"/>
              <a:t>)</a:t>
            </a:r>
          </a:p>
          <a:p>
            <a:r>
              <a:rPr lang="nl-BE" sz="1050" i="1" dirty="0"/>
              <a:t> </a:t>
            </a:r>
            <a:r>
              <a:rPr lang="nl-BE" sz="1050" i="1" dirty="0" err="1"/>
              <a:t>and</a:t>
            </a:r>
            <a:r>
              <a:rPr lang="nl-BE" sz="1050" i="1" dirty="0"/>
              <a:t> </a:t>
            </a:r>
            <a:r>
              <a:rPr lang="nl-BE" sz="1050" i="1" dirty="0" err="1"/>
              <a:t>the</a:t>
            </a:r>
            <a:r>
              <a:rPr lang="nl-BE" sz="1050" i="1" dirty="0"/>
              <a:t> </a:t>
            </a:r>
            <a:r>
              <a:rPr lang="nl-BE" sz="1050" i="1" dirty="0">
                <a:hlinkClick r:id="rId4"/>
              </a:rPr>
              <a:t>Royal </a:t>
            </a:r>
            <a:r>
              <a:rPr lang="nl-BE" sz="1050" i="1" dirty="0" err="1">
                <a:hlinkClick r:id="rId4"/>
              </a:rPr>
              <a:t>Decree</a:t>
            </a:r>
            <a:r>
              <a:rPr lang="nl-BE" sz="1050" i="1" dirty="0">
                <a:hlinkClick r:id="rId4"/>
              </a:rPr>
              <a:t> of 9 </a:t>
            </a:r>
            <a:r>
              <a:rPr lang="nl-BE" sz="1050" i="1" dirty="0" err="1">
                <a:hlinkClick r:id="rId4"/>
              </a:rPr>
              <a:t>January</a:t>
            </a:r>
            <a:r>
              <a:rPr lang="nl-BE" sz="1050" i="1" dirty="0">
                <a:hlinkClick r:id="rId4"/>
              </a:rPr>
              <a:t> 2018 on </a:t>
            </a:r>
            <a:r>
              <a:rPr lang="nl-BE" sz="1050" i="1" dirty="0" err="1">
                <a:hlinkClick r:id="rId4"/>
              </a:rPr>
              <a:t>biobanks</a:t>
            </a:r>
            <a:endParaRPr lang="nl-BE" sz="1050" i="1" dirty="0"/>
          </a:p>
        </p:txBody>
      </p:sp>
      <p:sp>
        <p:nvSpPr>
          <p:cNvPr id="18" name="Tekstvak 17">
            <a:extLst>
              <a:ext uri="{FF2B5EF4-FFF2-40B4-BE49-F238E27FC236}">
                <a16:creationId xmlns:a16="http://schemas.microsoft.com/office/drawing/2014/main" id="{5378080F-A9D0-70B1-5EDB-EB0B3C6FA273}"/>
              </a:ext>
            </a:extLst>
          </p:cNvPr>
          <p:cNvSpPr txBox="1"/>
          <p:nvPr/>
        </p:nvSpPr>
        <p:spPr>
          <a:xfrm>
            <a:off x="532328" y="35076809"/>
            <a:ext cx="9701732" cy="892552"/>
          </a:xfrm>
          <a:prstGeom prst="rect">
            <a:avLst/>
          </a:prstGeom>
          <a:noFill/>
        </p:spPr>
        <p:txBody>
          <a:bodyPr wrap="square" rtlCol="0">
            <a:spAutoFit/>
          </a:bodyPr>
          <a:lstStyle/>
          <a:p>
            <a:r>
              <a:rPr lang="nl-BE" sz="1050" dirty="0"/>
              <a:t>*</a:t>
            </a:r>
            <a:r>
              <a:rPr lang="nl-BE" sz="1050" dirty="0" err="1"/>
              <a:t>Approval</a:t>
            </a:r>
            <a:r>
              <a:rPr lang="nl-BE" sz="1050" dirty="0"/>
              <a:t> of a </a:t>
            </a:r>
            <a:r>
              <a:rPr lang="nl-BE" sz="1050" dirty="0" err="1"/>
              <a:t>fully</a:t>
            </a:r>
            <a:r>
              <a:rPr lang="nl-BE" sz="1050" dirty="0"/>
              <a:t> </a:t>
            </a:r>
            <a:r>
              <a:rPr lang="nl-BE" sz="1050" dirty="0" err="1"/>
              <a:t>recognized</a:t>
            </a:r>
            <a:r>
              <a:rPr lang="nl-BE" sz="1050" dirty="0"/>
              <a:t> EC in </a:t>
            </a:r>
            <a:r>
              <a:rPr lang="nl-BE" sz="1050" dirty="0" err="1"/>
              <a:t>accordance</a:t>
            </a:r>
            <a:r>
              <a:rPr lang="nl-BE" sz="1050" dirty="0"/>
              <a:t> </a:t>
            </a:r>
            <a:r>
              <a:rPr lang="nl-BE" sz="1050" dirty="0" err="1"/>
              <a:t>with</a:t>
            </a:r>
            <a:r>
              <a:rPr lang="nl-BE" sz="1050" dirty="0"/>
              <a:t> </a:t>
            </a:r>
            <a:r>
              <a:rPr lang="nl-BE" sz="1050" dirty="0" err="1"/>
              <a:t>the</a:t>
            </a:r>
            <a:r>
              <a:rPr lang="nl-BE" sz="1050" dirty="0"/>
              <a:t> </a:t>
            </a:r>
            <a:r>
              <a:rPr lang="nl-BE" sz="1050" dirty="0" err="1"/>
              <a:t>law</a:t>
            </a:r>
            <a:r>
              <a:rPr lang="nl-BE" sz="1050" dirty="0"/>
              <a:t> of 7 May 2004 </a:t>
            </a:r>
            <a:r>
              <a:rPr lang="nl-BE" sz="1050" dirty="0" err="1"/>
              <a:t>concerning</a:t>
            </a:r>
            <a:r>
              <a:rPr lang="nl-BE" sz="1050" dirty="0"/>
              <a:t> </a:t>
            </a:r>
            <a:r>
              <a:rPr lang="nl-BE" sz="1050" dirty="0" err="1"/>
              <a:t>experiments</a:t>
            </a:r>
            <a:r>
              <a:rPr lang="nl-BE" sz="1050" dirty="0"/>
              <a:t> on </a:t>
            </a:r>
            <a:r>
              <a:rPr lang="nl-BE" sz="1050" dirty="0" err="1"/>
              <a:t>the</a:t>
            </a:r>
            <a:r>
              <a:rPr lang="nl-BE" sz="1050" dirty="0"/>
              <a:t> human person. For </a:t>
            </a:r>
            <a:r>
              <a:rPr lang="nl-BE" sz="1050" dirty="0" err="1"/>
              <a:t>Clinical</a:t>
            </a:r>
            <a:r>
              <a:rPr lang="nl-BE" sz="1050" dirty="0"/>
              <a:t> </a:t>
            </a:r>
            <a:r>
              <a:rPr lang="nl-BE" sz="1050" dirty="0" err="1"/>
              <a:t>Investigations</a:t>
            </a:r>
            <a:r>
              <a:rPr lang="nl-BE" sz="1050" dirty="0"/>
              <a:t> </a:t>
            </a:r>
            <a:r>
              <a:rPr lang="nl-BE" sz="1050" dirty="0" err="1"/>
              <a:t>under</a:t>
            </a:r>
            <a:r>
              <a:rPr lang="nl-BE" sz="1050" dirty="0"/>
              <a:t> MDR (1) </a:t>
            </a:r>
            <a:r>
              <a:rPr lang="nl-BE" sz="1050" dirty="0" err="1"/>
              <a:t>and</a:t>
            </a:r>
            <a:r>
              <a:rPr lang="nl-BE" sz="1050" dirty="0"/>
              <a:t> Performance Studies </a:t>
            </a:r>
            <a:r>
              <a:rPr lang="nl-BE" sz="1050" dirty="0" err="1"/>
              <a:t>under</a:t>
            </a:r>
            <a:r>
              <a:rPr lang="nl-BE" sz="1050" dirty="0"/>
              <a:t> IVDR (2) </a:t>
            </a:r>
            <a:r>
              <a:rPr lang="nl-BE" sz="1050" dirty="0" err="1"/>
              <a:t>the</a:t>
            </a:r>
            <a:r>
              <a:rPr lang="nl-BE" sz="1050" dirty="0"/>
              <a:t> </a:t>
            </a:r>
            <a:r>
              <a:rPr lang="nl-BE" sz="1050" dirty="0" err="1"/>
              <a:t>study</a:t>
            </a:r>
            <a:r>
              <a:rPr lang="nl-BE" sz="1050" dirty="0"/>
              <a:t> </a:t>
            </a:r>
            <a:r>
              <a:rPr lang="nl-BE" sz="1050" dirty="0" err="1"/>
              <a:t>shall</a:t>
            </a:r>
            <a:r>
              <a:rPr lang="nl-BE" sz="1050" dirty="0"/>
              <a:t> </a:t>
            </a:r>
            <a:r>
              <a:rPr lang="nl-BE" sz="1050" dirty="0" err="1"/>
              <a:t>be</a:t>
            </a:r>
            <a:r>
              <a:rPr lang="nl-BE" sz="1050" dirty="0"/>
              <a:t> </a:t>
            </a:r>
            <a:r>
              <a:rPr lang="nl-BE" sz="1050" dirty="0" err="1"/>
              <a:t>submitted</a:t>
            </a:r>
            <a:r>
              <a:rPr lang="nl-BE" sz="1050" dirty="0"/>
              <a:t> </a:t>
            </a:r>
            <a:r>
              <a:rPr lang="nl-BE" sz="1050" dirty="0" err="1"/>
              <a:t>for</a:t>
            </a:r>
            <a:r>
              <a:rPr lang="nl-BE" sz="1050" dirty="0"/>
              <a:t> </a:t>
            </a:r>
            <a:r>
              <a:rPr lang="nl-BE" sz="1050" dirty="0" err="1"/>
              <a:t>approval</a:t>
            </a:r>
            <a:r>
              <a:rPr lang="nl-BE" sz="1050" dirty="0"/>
              <a:t> </a:t>
            </a:r>
            <a:r>
              <a:rPr lang="nl-BE" sz="1050" dirty="0" err="1"/>
              <a:t>through</a:t>
            </a:r>
            <a:r>
              <a:rPr lang="nl-BE" sz="1050" dirty="0"/>
              <a:t> </a:t>
            </a:r>
            <a:r>
              <a:rPr lang="nl-BE" sz="1050" dirty="0" err="1"/>
              <a:t>the</a:t>
            </a:r>
            <a:r>
              <a:rPr lang="nl-BE" sz="1050" dirty="0"/>
              <a:t> </a:t>
            </a:r>
            <a:r>
              <a:rPr lang="nl-BE" sz="1050" dirty="0" err="1"/>
              <a:t>appropriate</a:t>
            </a:r>
            <a:r>
              <a:rPr lang="nl-BE" sz="1050" dirty="0"/>
              <a:t> </a:t>
            </a:r>
            <a:r>
              <a:rPr lang="nl-BE" sz="1050" dirty="0" err="1"/>
              <a:t>regulatory</a:t>
            </a:r>
            <a:r>
              <a:rPr lang="nl-BE" sz="1050" dirty="0"/>
              <a:t> </a:t>
            </a:r>
            <a:r>
              <a:rPr lang="nl-BE" sz="1050" dirty="0" err="1"/>
              <a:t>pathway</a:t>
            </a:r>
            <a:r>
              <a:rPr lang="nl-BE" sz="1050" dirty="0"/>
              <a:t> in </a:t>
            </a:r>
            <a:r>
              <a:rPr lang="nl-BE" sz="1050" dirty="0" err="1"/>
              <a:t>accordance</a:t>
            </a:r>
            <a:r>
              <a:rPr lang="nl-BE" sz="1050" dirty="0"/>
              <a:t> </a:t>
            </a:r>
            <a:r>
              <a:rPr lang="nl-BE" sz="1050" dirty="0" err="1"/>
              <a:t>with</a:t>
            </a:r>
            <a:r>
              <a:rPr lang="nl-BE" sz="1050" dirty="0"/>
              <a:t> </a:t>
            </a:r>
            <a:r>
              <a:rPr lang="nl-BE" sz="1050" dirty="0" err="1"/>
              <a:t>the</a:t>
            </a:r>
            <a:r>
              <a:rPr lang="nl-BE" sz="1050" dirty="0"/>
              <a:t> </a:t>
            </a:r>
            <a:r>
              <a:rPr lang="nl-BE" sz="1050" dirty="0" err="1"/>
              <a:t>respective</a:t>
            </a:r>
            <a:r>
              <a:rPr lang="nl-BE" sz="1050" dirty="0"/>
              <a:t> FAMHP guideline </a:t>
            </a:r>
            <a:r>
              <a:rPr lang="nl-BE" sz="1050" dirty="0">
                <a:hlinkClick r:id="rId5"/>
              </a:rPr>
              <a:t>(1)</a:t>
            </a:r>
            <a:r>
              <a:rPr lang="nl-BE" sz="1050" dirty="0"/>
              <a:t> </a:t>
            </a:r>
            <a:r>
              <a:rPr lang="nl-BE" sz="1050" dirty="0">
                <a:hlinkClick r:id="rId6"/>
              </a:rPr>
              <a:t>(2)</a:t>
            </a:r>
            <a:r>
              <a:rPr lang="nl-BE" sz="1050" dirty="0"/>
              <a:t>.</a:t>
            </a:r>
          </a:p>
          <a:p>
            <a:r>
              <a:rPr lang="nl-BE" sz="1050" dirty="0"/>
              <a:t>**</a:t>
            </a:r>
            <a:r>
              <a:rPr lang="nl-BE" sz="1050" i="1" dirty="0"/>
              <a:t>In </a:t>
            </a:r>
            <a:r>
              <a:rPr lang="nl-BE" sz="1050" i="1" dirty="0" err="1"/>
              <a:t>accordance</a:t>
            </a:r>
            <a:r>
              <a:rPr lang="nl-BE" sz="1050" i="1" dirty="0"/>
              <a:t> </a:t>
            </a:r>
            <a:r>
              <a:rPr lang="nl-BE" sz="1050" i="1" dirty="0" err="1"/>
              <a:t>with</a:t>
            </a:r>
            <a:r>
              <a:rPr lang="nl-BE" sz="1050" i="1" dirty="0"/>
              <a:t> </a:t>
            </a:r>
            <a:r>
              <a:rPr lang="nl-BE" sz="1000" i="1" dirty="0" err="1"/>
              <a:t>Article</a:t>
            </a:r>
            <a:r>
              <a:rPr lang="nl-BE" sz="1000" i="1" dirty="0"/>
              <a:t> 22 HBM </a:t>
            </a:r>
            <a:r>
              <a:rPr lang="nl-BE" sz="1000" i="1" dirty="0" err="1"/>
              <a:t>Law</a:t>
            </a:r>
            <a:r>
              <a:rPr lang="nl-BE" sz="1000" i="1" dirty="0"/>
              <a:t>, </a:t>
            </a:r>
            <a:r>
              <a:rPr lang="nl-BE" sz="1000" i="1" dirty="0" err="1"/>
              <a:t>if</a:t>
            </a:r>
            <a:r>
              <a:rPr lang="nl-BE" sz="1000" i="1" dirty="0"/>
              <a:t> </a:t>
            </a:r>
            <a:r>
              <a:rPr lang="nl-BE" sz="1000" i="1" dirty="0" err="1"/>
              <a:t>the</a:t>
            </a:r>
            <a:r>
              <a:rPr lang="nl-BE" sz="1000" i="1" dirty="0"/>
              <a:t> </a:t>
            </a:r>
            <a:r>
              <a:rPr lang="nl-BE" sz="1000" i="1" dirty="0" err="1"/>
              <a:t>use</a:t>
            </a:r>
            <a:r>
              <a:rPr lang="nl-BE" sz="1000" i="1" dirty="0"/>
              <a:t> of </a:t>
            </a:r>
            <a:r>
              <a:rPr lang="nl-BE" sz="1000" i="1" dirty="0" err="1"/>
              <a:t>the</a:t>
            </a:r>
            <a:r>
              <a:rPr lang="nl-BE" sz="1000" i="1" dirty="0"/>
              <a:t> HBM </a:t>
            </a:r>
            <a:r>
              <a:rPr lang="nl-BE" sz="1000" i="1" dirty="0" err="1"/>
              <a:t>falls</a:t>
            </a:r>
            <a:r>
              <a:rPr lang="nl-BE" sz="1000" i="1" dirty="0"/>
              <a:t> </a:t>
            </a:r>
            <a:r>
              <a:rPr lang="nl-BE" sz="1000" i="1" dirty="0" err="1"/>
              <a:t>within</a:t>
            </a:r>
            <a:r>
              <a:rPr lang="nl-BE" sz="1000" i="1" dirty="0"/>
              <a:t> </a:t>
            </a:r>
            <a:r>
              <a:rPr lang="nl-BE" sz="1000" i="1" dirty="0" err="1"/>
              <a:t>the</a:t>
            </a:r>
            <a:r>
              <a:rPr lang="nl-BE" sz="1000" i="1" dirty="0"/>
              <a:t> </a:t>
            </a:r>
            <a:r>
              <a:rPr lang="nl-BE" sz="1000" i="1" dirty="0" err="1"/>
              <a:t>aims</a:t>
            </a:r>
            <a:r>
              <a:rPr lang="nl-BE" sz="1000" i="1" dirty="0"/>
              <a:t>, </a:t>
            </a:r>
            <a:r>
              <a:rPr lang="nl-BE" sz="1000" i="1" dirty="0" err="1"/>
              <a:t>objectives</a:t>
            </a:r>
            <a:r>
              <a:rPr lang="nl-BE" sz="1000" i="1" dirty="0"/>
              <a:t> </a:t>
            </a:r>
            <a:r>
              <a:rPr lang="nl-BE" sz="1000" i="1" dirty="0" err="1"/>
              <a:t>and</a:t>
            </a:r>
            <a:r>
              <a:rPr lang="nl-BE" sz="1000" i="1" dirty="0"/>
              <a:t> </a:t>
            </a:r>
            <a:r>
              <a:rPr lang="nl-BE" sz="1000" i="1" dirty="0" err="1"/>
              <a:t>activities</a:t>
            </a:r>
            <a:r>
              <a:rPr lang="nl-BE" sz="1000" i="1" dirty="0"/>
              <a:t> of </a:t>
            </a:r>
            <a:r>
              <a:rPr lang="nl-BE" sz="1000" i="1" dirty="0" err="1"/>
              <a:t>the</a:t>
            </a:r>
            <a:r>
              <a:rPr lang="nl-BE" sz="1000" i="1" dirty="0"/>
              <a:t> </a:t>
            </a:r>
            <a:r>
              <a:rPr lang="nl-BE" sz="1000" i="1" dirty="0" err="1"/>
              <a:t>biobank</a:t>
            </a:r>
            <a:r>
              <a:rPr lang="nl-BE" sz="1000" i="1" dirty="0"/>
              <a:t> as </a:t>
            </a:r>
            <a:r>
              <a:rPr lang="nl-BE" sz="1000" i="1" dirty="0" err="1"/>
              <a:t>approved</a:t>
            </a:r>
            <a:r>
              <a:rPr lang="nl-BE" sz="1000" i="1" dirty="0"/>
              <a:t> </a:t>
            </a:r>
            <a:r>
              <a:rPr lang="nl-BE" sz="1000" i="1" dirty="0" err="1"/>
              <a:t>by</a:t>
            </a:r>
            <a:r>
              <a:rPr lang="nl-BE" sz="1000" i="1" dirty="0"/>
              <a:t> </a:t>
            </a:r>
            <a:r>
              <a:rPr lang="nl-BE" sz="1000" i="1" dirty="0" err="1"/>
              <a:t>the</a:t>
            </a:r>
            <a:r>
              <a:rPr lang="nl-BE" sz="1000" i="1" dirty="0"/>
              <a:t> EC, </a:t>
            </a:r>
            <a:r>
              <a:rPr lang="nl-BE" sz="1000" i="1" dirty="0" err="1"/>
              <a:t>then</a:t>
            </a:r>
            <a:r>
              <a:rPr lang="nl-BE" sz="1000" i="1" dirty="0"/>
              <a:t> </a:t>
            </a:r>
            <a:r>
              <a:rPr lang="nl-BE" sz="1000" i="1" dirty="0" err="1"/>
              <a:t>this</a:t>
            </a:r>
            <a:r>
              <a:rPr lang="nl-BE" sz="1000" i="1" dirty="0"/>
              <a:t> </a:t>
            </a:r>
            <a:r>
              <a:rPr lang="nl-BE" sz="1000" i="1" dirty="0" err="1"/>
              <a:t>approval</a:t>
            </a:r>
            <a:r>
              <a:rPr lang="nl-BE" sz="1000" i="1" dirty="0"/>
              <a:t> </a:t>
            </a:r>
            <a:r>
              <a:rPr lang="nl-BE" sz="1000" i="1" dirty="0" err="1"/>
              <a:t>may</a:t>
            </a:r>
            <a:r>
              <a:rPr lang="nl-BE" sz="1000" i="1" dirty="0"/>
              <a:t> </a:t>
            </a:r>
            <a:r>
              <a:rPr lang="nl-BE" sz="1000" i="1" dirty="0" err="1"/>
              <a:t>replace</a:t>
            </a:r>
            <a:r>
              <a:rPr lang="nl-BE" sz="1000" i="1" dirty="0"/>
              <a:t> </a:t>
            </a:r>
            <a:r>
              <a:rPr lang="nl-BE" sz="1000" i="1" dirty="0" err="1"/>
              <a:t>the</a:t>
            </a:r>
            <a:r>
              <a:rPr lang="nl-BE" sz="1000" i="1" dirty="0"/>
              <a:t> separate EC </a:t>
            </a:r>
            <a:r>
              <a:rPr lang="nl-BE" sz="1000" i="1" dirty="0" err="1"/>
              <a:t>approval</a:t>
            </a:r>
            <a:r>
              <a:rPr lang="nl-BE" sz="1000" i="1" dirty="0"/>
              <a:t> </a:t>
            </a:r>
            <a:r>
              <a:rPr lang="nl-BE" sz="1000" i="1" dirty="0" err="1"/>
              <a:t>for</a:t>
            </a:r>
            <a:r>
              <a:rPr lang="nl-BE" sz="1000" i="1" dirty="0"/>
              <a:t> </a:t>
            </a:r>
            <a:r>
              <a:rPr lang="nl-BE" sz="1000" i="1" dirty="0" err="1"/>
              <a:t>the</a:t>
            </a:r>
            <a:r>
              <a:rPr lang="nl-BE" sz="1000" i="1" dirty="0"/>
              <a:t> </a:t>
            </a:r>
            <a:r>
              <a:rPr lang="nl-BE" sz="1000" i="1" dirty="0" err="1"/>
              <a:t>use</a:t>
            </a:r>
            <a:r>
              <a:rPr lang="nl-BE" sz="1000" i="1" dirty="0"/>
              <a:t> of </a:t>
            </a:r>
            <a:r>
              <a:rPr lang="nl-BE" sz="1000" i="1" dirty="0" err="1"/>
              <a:t>the</a:t>
            </a:r>
            <a:r>
              <a:rPr lang="nl-BE" sz="1000" i="1" dirty="0"/>
              <a:t> HBM.</a:t>
            </a:r>
          </a:p>
        </p:txBody>
      </p:sp>
      <p:sp>
        <p:nvSpPr>
          <p:cNvPr id="22" name="Pijl-omlaag 31">
            <a:extLst>
              <a:ext uri="{FF2B5EF4-FFF2-40B4-BE49-F238E27FC236}">
                <a16:creationId xmlns:a16="http://schemas.microsoft.com/office/drawing/2014/main" id="{DE6B627A-6C87-1763-ADAA-C825771B399A}"/>
              </a:ext>
            </a:extLst>
          </p:cNvPr>
          <p:cNvSpPr/>
          <p:nvPr/>
        </p:nvSpPr>
        <p:spPr>
          <a:xfrm rot="16200000">
            <a:off x="3766249" y="19769943"/>
            <a:ext cx="282798" cy="58400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52" name="Tekstvak 51">
            <a:extLst>
              <a:ext uri="{FF2B5EF4-FFF2-40B4-BE49-F238E27FC236}">
                <a16:creationId xmlns:a16="http://schemas.microsoft.com/office/drawing/2014/main" id="{69C2CE78-3CA2-1905-E4CB-A25622BC846F}"/>
              </a:ext>
            </a:extLst>
          </p:cNvPr>
          <p:cNvSpPr txBox="1"/>
          <p:nvPr/>
        </p:nvSpPr>
        <p:spPr>
          <a:xfrm>
            <a:off x="3625041" y="19563878"/>
            <a:ext cx="455574" cy="369332"/>
          </a:xfrm>
          <a:prstGeom prst="rect">
            <a:avLst/>
          </a:prstGeom>
          <a:noFill/>
        </p:spPr>
        <p:txBody>
          <a:bodyPr wrap="none" rtlCol="0">
            <a:spAutoFit/>
          </a:bodyPr>
          <a:lstStyle/>
          <a:p>
            <a:r>
              <a:rPr lang="nl-BE" dirty="0"/>
              <a:t>No</a:t>
            </a:r>
          </a:p>
        </p:txBody>
      </p:sp>
      <p:sp>
        <p:nvSpPr>
          <p:cNvPr id="53" name="Tekstvak 52">
            <a:extLst>
              <a:ext uri="{FF2B5EF4-FFF2-40B4-BE49-F238E27FC236}">
                <a16:creationId xmlns:a16="http://schemas.microsoft.com/office/drawing/2014/main" id="{30E8CCE4-3777-0CB7-805F-1E78163A5DB5}"/>
              </a:ext>
            </a:extLst>
          </p:cNvPr>
          <p:cNvSpPr txBox="1"/>
          <p:nvPr/>
        </p:nvSpPr>
        <p:spPr>
          <a:xfrm>
            <a:off x="4305530" y="19738677"/>
            <a:ext cx="2519950" cy="646331"/>
          </a:xfrm>
          <a:prstGeom prst="rect">
            <a:avLst/>
          </a:prstGeom>
          <a:solidFill>
            <a:schemeClr val="accent3">
              <a:lumMod val="40000"/>
              <a:lumOff val="60000"/>
            </a:schemeClr>
          </a:solidFill>
        </p:spPr>
        <p:txBody>
          <a:bodyPr wrap="square" rtlCol="0">
            <a:spAutoFit/>
          </a:bodyPr>
          <a:lstStyle/>
          <a:p>
            <a:r>
              <a:rPr lang="nl-BE" sz="1200" dirty="0" err="1">
                <a:solidFill>
                  <a:srgbClr val="C00000"/>
                </a:solidFill>
              </a:rPr>
              <a:t>Use</a:t>
            </a:r>
            <a:r>
              <a:rPr lang="nl-BE" sz="1200" dirty="0">
                <a:solidFill>
                  <a:srgbClr val="C00000"/>
                </a:solidFill>
              </a:rPr>
              <a:t> of HBM </a:t>
            </a:r>
            <a:r>
              <a:rPr lang="nl-BE" sz="1200" dirty="0" err="1">
                <a:solidFill>
                  <a:srgbClr val="C00000"/>
                </a:solidFill>
              </a:rPr>
              <a:t>resides</a:t>
            </a:r>
            <a:r>
              <a:rPr lang="nl-BE" sz="1200" dirty="0">
                <a:solidFill>
                  <a:srgbClr val="C00000"/>
                </a:solidFill>
              </a:rPr>
              <a:t> </a:t>
            </a:r>
            <a:r>
              <a:rPr lang="nl-BE" sz="1200" dirty="0" err="1">
                <a:solidFill>
                  <a:srgbClr val="C00000"/>
                </a:solidFill>
              </a:rPr>
              <a:t>under</a:t>
            </a:r>
            <a:r>
              <a:rPr lang="nl-BE" sz="1200" dirty="0">
                <a:solidFill>
                  <a:srgbClr val="C00000"/>
                </a:solidFill>
              </a:rPr>
              <a:t> </a:t>
            </a:r>
            <a:r>
              <a:rPr lang="nl-BE" sz="1200" dirty="0" err="1">
                <a:solidFill>
                  <a:srgbClr val="C00000"/>
                </a:solidFill>
              </a:rPr>
              <a:t>initial</a:t>
            </a:r>
            <a:r>
              <a:rPr lang="nl-BE" sz="1200" dirty="0">
                <a:solidFill>
                  <a:srgbClr val="C00000"/>
                </a:solidFill>
              </a:rPr>
              <a:t> EC </a:t>
            </a:r>
            <a:r>
              <a:rPr lang="nl-BE" sz="1200" dirty="0" err="1">
                <a:solidFill>
                  <a:srgbClr val="C00000"/>
                </a:solidFill>
              </a:rPr>
              <a:t>approval</a:t>
            </a:r>
            <a:r>
              <a:rPr lang="nl-BE" sz="1200" dirty="0">
                <a:solidFill>
                  <a:srgbClr val="C00000"/>
                </a:solidFill>
              </a:rPr>
              <a:t>. No </a:t>
            </a:r>
            <a:r>
              <a:rPr lang="nl-BE" sz="1200" dirty="0" err="1">
                <a:solidFill>
                  <a:srgbClr val="C00000"/>
                </a:solidFill>
              </a:rPr>
              <a:t>further</a:t>
            </a:r>
            <a:r>
              <a:rPr lang="nl-BE" sz="1200" dirty="0">
                <a:solidFill>
                  <a:srgbClr val="C00000"/>
                </a:solidFill>
              </a:rPr>
              <a:t> actions </a:t>
            </a:r>
            <a:r>
              <a:rPr lang="nl-BE" sz="1200" dirty="0" err="1">
                <a:solidFill>
                  <a:srgbClr val="C00000"/>
                </a:solidFill>
              </a:rPr>
              <a:t>required</a:t>
            </a:r>
            <a:r>
              <a:rPr lang="nl-BE" sz="1200" dirty="0">
                <a:solidFill>
                  <a:srgbClr val="C00000"/>
                </a:solidFill>
              </a:rPr>
              <a:t>.</a:t>
            </a:r>
          </a:p>
        </p:txBody>
      </p:sp>
    </p:spTree>
    <p:extLst>
      <p:ext uri="{BB962C8B-B14F-4D97-AF65-F5344CB8AC3E}">
        <p14:creationId xmlns:p14="http://schemas.microsoft.com/office/powerpoint/2010/main" val="275800049"/>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2441</TotalTime>
  <Words>1267</Words>
  <Application>Microsoft Office PowerPoint</Application>
  <PresentationFormat>Aangepast</PresentationFormat>
  <Paragraphs>85</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Calibri</vt:lpstr>
      <vt:lpstr>Calibri Light</vt:lpstr>
      <vt:lpstr>Wingdings</vt:lpstr>
      <vt:lpstr>Kantoorthema</vt:lpstr>
      <vt:lpstr>PowerPoint-presentatie</vt:lpstr>
    </vt:vector>
  </TitlesOfParts>
  <Company>Universitair Ziekenhuis Antwerpen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Moons, Pieter</dc:creator>
  <cp:lastModifiedBy>Aernout De Raemaeker</cp:lastModifiedBy>
  <cp:revision>75</cp:revision>
  <dcterms:created xsi:type="dcterms:W3CDTF">2022-05-19T13:55:35Z</dcterms:created>
  <dcterms:modified xsi:type="dcterms:W3CDTF">2025-06-04T15:35:21Z</dcterms:modified>
</cp:coreProperties>
</file>