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07" r:id="rId5"/>
    <p:sldId id="328" r:id="rId6"/>
    <p:sldId id="329" r:id="rId7"/>
    <p:sldId id="323" r:id="rId8"/>
    <p:sldId id="294" r:id="rId9"/>
    <p:sldId id="301" r:id="rId10"/>
    <p:sldId id="292" r:id="rId11"/>
    <p:sldId id="302" r:id="rId12"/>
    <p:sldId id="295" r:id="rId13"/>
    <p:sldId id="304" r:id="rId14"/>
    <p:sldId id="321" r:id="rId15"/>
    <p:sldId id="280" r:id="rId16"/>
    <p:sldId id="320" r:id="rId17"/>
    <p:sldId id="324" r:id="rId18"/>
    <p:sldId id="326" r:id="rId19"/>
    <p:sldId id="327" r:id="rId20"/>
    <p:sldId id="330" r:id="rId21"/>
    <p:sldId id="331" r:id="rId22"/>
    <p:sldId id="332" r:id="rId23"/>
    <p:sldId id="325" r:id="rId24"/>
    <p:sldId id="297" r:id="rId25"/>
    <p:sldId id="298" r:id="rId26"/>
    <p:sldId id="306" r:id="rId2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ek Saegeman" initials="VS" lastIdx="7" clrIdx="0">
    <p:extLst>
      <p:ext uri="{19B8F6BF-5375-455C-9EA6-DF929625EA0E}">
        <p15:presenceInfo xmlns:p15="http://schemas.microsoft.com/office/powerpoint/2012/main" userId="S::Veroniek.Saegeman@vitaz.be::21b934ac-9648-48ca-a059-e6325f6848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DF"/>
    <a:srgbClr val="FEE0DE"/>
    <a:srgbClr val="246194"/>
    <a:srgbClr val="80A1D2"/>
    <a:srgbClr val="76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688" autoAdjust="0"/>
  </p:normalViewPr>
  <p:slideViewPr>
    <p:cSldViewPr snapToGrid="0">
      <p:cViewPr varScale="1">
        <p:scale>
          <a:sx n="57" d="100"/>
          <a:sy n="57" d="100"/>
        </p:scale>
        <p:origin x="90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0201A92-9DAC-42E6-8EED-C1D0D3D501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93C75-674C-4E5F-99F3-65E0F9E34B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7D062-9B49-4166-AABD-F708704C0E2C}" type="datetimeFigureOut">
              <a:rPr lang="nl-BE" smtClean="0"/>
              <a:t>15-7-2024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2B0306-0C89-4075-9116-4797C07CD5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5E2F3C-30E4-4BF2-A169-A002731B64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6A832-9534-4CD0-96E9-81980CD3D3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776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97090-CDE2-4A5A-8356-1BA73BD7822B}" type="datetimeFigureOut">
              <a:rPr lang="nl-BE" smtClean="0"/>
              <a:t>15-7-2024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C21E-82EF-43EC-B54D-5F4BC85DFD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232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C21E-82EF-43EC-B54D-5F4BC85DFDB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030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C21E-82EF-43EC-B54D-5F4BC85DFDB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212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Suprapubische pijn : pijn vlak boven de schaamstreek</a:t>
            </a:r>
          </a:p>
          <a:p>
            <a:r>
              <a:rPr lang="nl-BE" dirty="0"/>
              <a:t>Pollakisurie : vaker plassen dan voordien</a:t>
            </a:r>
          </a:p>
          <a:p>
            <a:r>
              <a:rPr lang="nl-BE" dirty="0"/>
              <a:t>Mictiedrang : plots en sneller moeten plassen dan voordien</a:t>
            </a:r>
          </a:p>
          <a:p>
            <a:r>
              <a:rPr lang="nl-BE" dirty="0"/>
              <a:t>Hematurie : bloed in de urine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C21E-82EF-43EC-B54D-5F4BC85DFDB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449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met één afgeronde hoek 6">
            <a:extLst>
              <a:ext uri="{FF2B5EF4-FFF2-40B4-BE49-F238E27FC236}">
                <a16:creationId xmlns:a16="http://schemas.microsoft.com/office/drawing/2014/main" id="{08C393A1-630C-3A4E-A4BF-28FDA6C92CFD}"/>
              </a:ext>
            </a:extLst>
          </p:cNvPr>
          <p:cNvSpPr/>
          <p:nvPr userDrawn="1"/>
        </p:nvSpPr>
        <p:spPr>
          <a:xfrm>
            <a:off x="0" y="4604519"/>
            <a:ext cx="11207578" cy="2288992"/>
          </a:xfrm>
          <a:prstGeom prst="round1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82445F7-E7AF-5A47-9A9B-7DFE21AE4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51513"/>
            <a:ext cx="12192000" cy="1679171"/>
          </a:xfrm>
        </p:spPr>
        <p:txBody>
          <a:bodyPr/>
          <a:lstStyle>
            <a:lvl1pPr algn="ctr">
              <a:defRPr sz="4000" b="1" i="0">
                <a:solidFill>
                  <a:srgbClr val="246194"/>
                </a:solidFill>
                <a:latin typeface="GILROY-SEMIBOLD" pitchFamily="2" charset="77"/>
              </a:defRPr>
            </a:lvl1pPr>
          </a:lstStyle>
          <a:p>
            <a:r>
              <a:rPr lang="nl-BE" dirty="0" err="1"/>
              <a:t>jj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51ABAB5-FCE4-4A4D-8E4C-2B95DC51B69F}"/>
              </a:ext>
            </a:extLst>
          </p:cNvPr>
          <p:cNvSpPr txBox="1"/>
          <p:nvPr userDrawn="1"/>
        </p:nvSpPr>
        <p:spPr>
          <a:xfrm>
            <a:off x="108126" y="4779519"/>
            <a:ext cx="2745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46194"/>
                </a:solidFill>
                <a:latin typeface="GILROY-SEMIBOLD"/>
              </a:rPr>
              <a:t>Vlaamse Hospital Outbreak Support Teams</a:t>
            </a:r>
          </a:p>
          <a:p>
            <a:endParaRPr lang="nl-BE" sz="2400" b="1" dirty="0">
              <a:solidFill>
                <a:srgbClr val="246194"/>
              </a:solidFill>
              <a:latin typeface="GILROY-SEMIBOLD"/>
            </a:endParaRPr>
          </a:p>
          <a:p>
            <a:r>
              <a:rPr lang="nl-BE" sz="2400" b="1" dirty="0">
                <a:solidFill>
                  <a:srgbClr val="246194"/>
                </a:solidFill>
                <a:latin typeface="GILROY-SEMIBOLD"/>
              </a:rPr>
              <a:t>Departement Zorg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6D0614-D39F-402A-8098-1B1A1DBF8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5120" y="4604519"/>
            <a:ext cx="9496880" cy="22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843EC-BF10-4F1A-AC9B-0906AB11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015699-A29B-4EC1-8D5F-D326C6BA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4CD731-996B-4B33-B624-C6651065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0F010F-2EB5-430C-9D14-79CA7E7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4CE7F5-2A55-406B-AD2E-8DC9A786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83C532-64F5-4199-AE2E-5382BF05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9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36CC7-BB6E-4EFA-BE64-3123327D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2DB951-D5A8-466C-971F-011D5DE93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091209-5A1A-44F2-8B89-5B054ED35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6BB42A-EFC2-460F-BCDA-26D14D79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D8BF26-3ED8-4FAE-93C0-A8664EF4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91C319-0D48-4A80-86D9-6984B441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1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60132-64FD-44E5-8921-FCE6E310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339E06-C751-4164-B8CE-219C25AEA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09332F-6746-45CC-8C45-F15F7F57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A4679D-FE16-40AD-88DB-1CE543FC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4B4D3-350C-4920-90C6-E6A57699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7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8A5C67-CA09-431C-BE68-6345AD689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54FBBC-D670-47C3-A443-CF0FC7EC2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669525-4249-4055-AD01-120A3966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64BCF7-9853-4BC4-87B1-B0354E23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6605FB-C895-4FA0-8D43-746E226F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R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FE80AAB-0682-534F-B72E-BE02D0FF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8289"/>
            <a:ext cx="10475423" cy="639055"/>
          </a:xfrm>
        </p:spPr>
        <p:txBody>
          <a:bodyPr anchor="b"/>
          <a:lstStyle>
            <a:lvl1pPr>
              <a:defRPr sz="3600" b="1" i="0">
                <a:solidFill>
                  <a:srgbClr val="246194"/>
                </a:solidFill>
                <a:latin typeface="GILROY-SEMIBOLD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96F9E8C-A2C6-9B45-AB44-2803E58F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475422" cy="4512307"/>
          </a:xfrm>
        </p:spPr>
        <p:txBody>
          <a:bodyPr/>
          <a:lstStyle>
            <a:lvl1pPr>
              <a:defRPr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348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met één afgeronde hoek 6">
            <a:extLst>
              <a:ext uri="{FF2B5EF4-FFF2-40B4-BE49-F238E27FC236}">
                <a16:creationId xmlns:a16="http://schemas.microsoft.com/office/drawing/2014/main" id="{0C7C11E4-B4D1-4353-A88F-6C7686585233}"/>
              </a:ext>
            </a:extLst>
          </p:cNvPr>
          <p:cNvSpPr/>
          <p:nvPr userDrawn="1"/>
        </p:nvSpPr>
        <p:spPr>
          <a:xfrm rot="10800000" flipV="1">
            <a:off x="0" y="0"/>
            <a:ext cx="12192000" cy="6929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hthoek met één afgeronde hoek 6">
            <a:extLst>
              <a:ext uri="{FF2B5EF4-FFF2-40B4-BE49-F238E27FC236}">
                <a16:creationId xmlns:a16="http://schemas.microsoft.com/office/drawing/2014/main" id="{5BCAD4C5-BD77-40F3-9FCA-BAD16AA3C309}"/>
              </a:ext>
            </a:extLst>
          </p:cNvPr>
          <p:cNvSpPr/>
          <p:nvPr userDrawn="1"/>
        </p:nvSpPr>
        <p:spPr>
          <a:xfrm rot="10800000" flipV="1">
            <a:off x="1100831" y="949910"/>
            <a:ext cx="11091168" cy="5979111"/>
          </a:xfrm>
          <a:prstGeom prst="round1Rect">
            <a:avLst>
              <a:gd name="adj" fmla="val 50000"/>
            </a:avLst>
          </a:prstGeom>
          <a:solidFill>
            <a:srgbClr val="24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CEABB-BE30-46E6-ADAA-B8FB70E04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3774" y="2728585"/>
            <a:ext cx="838086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GILROY-SEMIBOLD"/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85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735C0-7C9F-41A2-8108-60FC257C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326DD6-3624-41E9-93DB-F44332779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37EF6A-4CFD-4D26-978C-E4C8668D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F007BD-F3B2-452F-B9D0-C27579F0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D65927-50DD-4D0C-A977-B5396C49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6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D6B0A-30A0-4B65-B912-9C0C62E6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82084-4FDD-4003-AC6A-9375E9B2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96A66B-FD27-4A19-AC54-F1649767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67A987-917E-4AB3-A1E7-A16D29E5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BABE05-C0CF-477C-AF5F-83C063E9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5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FF55E-7E21-441D-ADB1-2806043C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9B42D1-0D4A-4F61-BFEA-28053D35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AA4A6A-9D33-4B8F-B3B8-E7797D54D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7128BA-79AB-47F7-A6AA-67834722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8110A2-4612-4803-9A4E-1FF05BC2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494F5C-3CA6-4B4A-BB5F-A8065D78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2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3B9FD-6BF1-4398-98B6-F3175669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2244F-1EE4-4E09-B37A-58325CE0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80B775-ECB6-4D8E-8EDE-6F634D0D5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C62A5F-457F-4ABF-85B9-6585CF669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9EACF3-D269-4699-8D64-C9BE0B6A5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EC71DE-60AB-4AF0-98E5-D193AE7C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1AA56AE-E70A-44A6-A85B-9D562E0C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F38F893-A0D3-40BB-84DA-8C16A72E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14B38-0135-4EA8-9DDC-F5EC837B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95E37D-6B3C-4AA3-A309-75DD7267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D846B7-4E65-4038-A2A6-7EDD2FDA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B2C5B-B311-40ED-A406-AA59A0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2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A91646F-EA89-4D3C-A941-02E73474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6BB26F-F508-4E69-ADE4-2F3DEB97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8FD120-5A36-4305-B031-35D70973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1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0521CE-C5F0-43D2-A219-F9E95A56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B97A5A-E851-45D2-9A1C-CE4A87D57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EDFC5C-FF7F-443F-B270-D01AADEC1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1A60-1C90-4E54-A7D0-43C2F8FEE7E8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9D9F7C-D948-4CE1-A9A9-7B287A0C7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74C91A-8DA6-498F-A3DA-4F17EACA3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zorginfecties.b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vm.nl/sites/default/files/2023-02/2.%20Antibiotica%20surveillance%20SNIV%20dag%20%28J.%20Kabel%20en%20A.%20Haenen%29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078E9-EB7C-E74A-93FF-1E0EC306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6" y="887767"/>
            <a:ext cx="7343481" cy="3122171"/>
          </a:xfrm>
        </p:spPr>
        <p:txBody>
          <a:bodyPr>
            <a:normAutofit fontScale="90000"/>
          </a:bodyPr>
          <a:lstStyle/>
          <a:p>
            <a:br>
              <a:rPr lang="nl-BE" sz="6000" dirty="0">
                <a:latin typeface="+mn-lt"/>
              </a:rPr>
            </a:br>
            <a:r>
              <a:rPr lang="nl-BE" sz="1400" dirty="0">
                <a:solidFill>
                  <a:schemeClr val="bg1"/>
                </a:solidFill>
                <a:latin typeface="+mn-lt"/>
              </a:rPr>
              <a:t>D</a:t>
            </a:r>
            <a:br>
              <a:rPr lang="nl-BE" sz="6000" dirty="0">
                <a:latin typeface="+mn-lt"/>
              </a:rPr>
            </a:br>
            <a:r>
              <a:rPr lang="nl-BE" sz="6000" dirty="0">
                <a:latin typeface="+mn-lt"/>
              </a:rPr>
              <a:t>Preventie en  diagnostiek van urineweginfecties in woonzorgcentra</a:t>
            </a:r>
            <a:br>
              <a:rPr lang="nl-BE" sz="4800" dirty="0">
                <a:latin typeface="+mn-lt"/>
              </a:rPr>
            </a:br>
            <a:br>
              <a:rPr lang="nl-BE" sz="4800" dirty="0">
                <a:latin typeface="+mn-lt"/>
              </a:rPr>
            </a:br>
            <a:endParaRPr lang="nl-BE" sz="2700" dirty="0">
              <a:latin typeface="+mn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18AE38-9141-4B42-9F20-040A8C12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136" y="54864"/>
            <a:ext cx="3773863" cy="45221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11EFFDF-A44D-4F06-AF56-E48306CFF2B7}"/>
              </a:ext>
            </a:extLst>
          </p:cNvPr>
          <p:cNvSpPr txBox="1">
            <a:spLocks/>
          </p:cNvSpPr>
          <p:nvPr/>
        </p:nvSpPr>
        <p:spPr>
          <a:xfrm>
            <a:off x="279667" y="4009938"/>
            <a:ext cx="2095888" cy="561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46194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200" dirty="0">
                <a:latin typeface="+mn-lt"/>
              </a:rPr>
              <a:t>Consensus</a:t>
            </a:r>
            <a:endParaRPr lang="nl-B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28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13246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Diagnostiek UWI – zonder katheter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7C695FF8-921F-4B3B-A0FF-8B8AAB6E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2" y="1230078"/>
            <a:ext cx="6349145" cy="40451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sz="2400" b="1" dirty="0">
                <a:latin typeface="+mn-lt"/>
              </a:rPr>
              <a:t>Klinische symptomen </a:t>
            </a:r>
          </a:p>
          <a:p>
            <a:pPr marL="0" indent="0">
              <a:buNone/>
            </a:pPr>
            <a:r>
              <a:rPr lang="nl-BE" sz="2400" b="1" dirty="0">
                <a:latin typeface="+mn-lt"/>
              </a:rPr>
              <a:t>EN</a:t>
            </a:r>
          </a:p>
          <a:p>
            <a:pPr marL="0" indent="0">
              <a:buNone/>
            </a:pPr>
            <a:r>
              <a:rPr lang="nl-BE" sz="2400" b="1" dirty="0">
                <a:latin typeface="+mn-lt"/>
              </a:rPr>
              <a:t>Positieve urinecultuur</a:t>
            </a:r>
            <a:r>
              <a:rPr lang="nl-BE" sz="2400" dirty="0">
                <a:latin typeface="+mn-lt"/>
              </a:rPr>
              <a:t> </a:t>
            </a:r>
            <a:r>
              <a:rPr lang="nl-BE" sz="1400" i="1" dirty="0">
                <a:latin typeface="+mn-lt"/>
              </a:rPr>
              <a:t>(interpretatie door labo, zie rapport labo)</a:t>
            </a:r>
            <a:endParaRPr lang="nl-BE" sz="2400" dirty="0">
              <a:latin typeface="+mn-lt"/>
            </a:endParaRPr>
          </a:p>
          <a:p>
            <a:endParaRPr lang="nl-BE" sz="2400" dirty="0">
              <a:latin typeface="+mn-lt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63DA77F2-1BB6-46F4-BBDB-EC978C801044}"/>
              </a:ext>
            </a:extLst>
          </p:cNvPr>
          <p:cNvCxnSpPr>
            <a:cxnSpLocks/>
          </p:cNvCxnSpPr>
          <p:nvPr/>
        </p:nvCxnSpPr>
        <p:spPr>
          <a:xfrm>
            <a:off x="3272901" y="1482572"/>
            <a:ext cx="4424039" cy="0"/>
          </a:xfrm>
          <a:prstGeom prst="straightConnector1">
            <a:avLst/>
          </a:prstGeom>
          <a:ln w="57150">
            <a:solidFill>
              <a:srgbClr val="246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39DD8BB9-33B8-44F1-9F56-4E59F0782B18}"/>
              </a:ext>
            </a:extLst>
          </p:cNvPr>
          <p:cNvSpPr/>
          <p:nvPr/>
        </p:nvSpPr>
        <p:spPr>
          <a:xfrm>
            <a:off x="444583" y="3102151"/>
            <a:ext cx="6266934" cy="47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dirty="0">
                <a:solidFill>
                  <a:schemeClr val="tx1"/>
                </a:solidFill>
              </a:rPr>
              <a:t>Urinedipstick (nitriet- en leukocytentest) wordt afgeraden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F3038C3-BF65-4E6B-B966-B75C65C69E79}"/>
              </a:ext>
            </a:extLst>
          </p:cNvPr>
          <p:cNvSpPr/>
          <p:nvPr/>
        </p:nvSpPr>
        <p:spPr>
          <a:xfrm>
            <a:off x="444583" y="3575927"/>
            <a:ext cx="6266935" cy="752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dirty="0">
                <a:solidFill>
                  <a:schemeClr val="tx1"/>
                </a:solidFill>
              </a:rPr>
              <a:t>Een positieve urinecultuur bij bewoner ZONDER symptomen is GEEN UWI en moet niet behandeld worden!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54F1FF-666F-4014-ADBB-0C00497F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350" y="1003818"/>
            <a:ext cx="4143953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5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A9D2298-4DEF-48C5-929F-2CC501A30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04" y="0"/>
            <a:ext cx="1012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Diagnostiek UWI – met katheter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7C695FF8-921F-4B3B-A0FF-8B8AAB6E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1260808"/>
            <a:ext cx="7112625" cy="40333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sz="2400" b="1" dirty="0">
                <a:latin typeface="+mn-lt"/>
              </a:rPr>
              <a:t>Klinische symptomen </a:t>
            </a:r>
          </a:p>
          <a:p>
            <a:pPr marL="0" indent="0">
              <a:buNone/>
            </a:pPr>
            <a:r>
              <a:rPr lang="nl-BE" sz="2400" b="1" dirty="0">
                <a:latin typeface="+mn-lt"/>
              </a:rPr>
              <a:t>EN</a:t>
            </a:r>
          </a:p>
          <a:p>
            <a:pPr marL="0" indent="0">
              <a:buNone/>
            </a:pPr>
            <a:r>
              <a:rPr lang="nl-BE" sz="2400" b="1" dirty="0">
                <a:latin typeface="+mn-lt"/>
              </a:rPr>
              <a:t>Positieve urinecultuur</a:t>
            </a:r>
            <a:r>
              <a:rPr lang="nl-BE" sz="2400" dirty="0">
                <a:latin typeface="+mn-lt"/>
              </a:rPr>
              <a:t>: ≥ 10</a:t>
            </a:r>
            <a:r>
              <a:rPr lang="nl-BE" sz="2400" baseline="30000" dirty="0">
                <a:latin typeface="+mn-lt"/>
              </a:rPr>
              <a:t>5 </a:t>
            </a:r>
            <a:r>
              <a:rPr lang="nl-BE" sz="2400" dirty="0">
                <a:latin typeface="+mn-lt"/>
              </a:rPr>
              <a:t>CFU/ml met max. 2 ≠</a:t>
            </a:r>
            <a:r>
              <a:rPr lang="nl-BE" sz="2400" dirty="0"/>
              <a:t> micro-organismen in urinestaal via katheter/urinecollector na katheterwissel </a:t>
            </a:r>
          </a:p>
          <a:p>
            <a:pPr marL="0" indent="0">
              <a:buNone/>
            </a:pPr>
            <a:endParaRPr lang="nl-BE" sz="2400" baseline="30000" dirty="0">
              <a:latin typeface="+mn-lt"/>
            </a:endParaRPr>
          </a:p>
          <a:p>
            <a:pPr marL="0" indent="0">
              <a:buNone/>
            </a:pPr>
            <a:endParaRPr lang="nl-BE" sz="2400" baseline="30000" dirty="0">
              <a:latin typeface="+mn-lt"/>
            </a:endParaRP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1006A62B-DD8C-4162-BC66-4D9E457C80EB}"/>
              </a:ext>
            </a:extLst>
          </p:cNvPr>
          <p:cNvCxnSpPr>
            <a:cxnSpLocks/>
          </p:cNvCxnSpPr>
          <p:nvPr/>
        </p:nvCxnSpPr>
        <p:spPr>
          <a:xfrm>
            <a:off x="3302494" y="1482571"/>
            <a:ext cx="4287914" cy="0"/>
          </a:xfrm>
          <a:prstGeom prst="straightConnector1">
            <a:avLst/>
          </a:prstGeom>
          <a:ln w="57150">
            <a:solidFill>
              <a:srgbClr val="246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9228AAB3-273A-4967-B827-C0FAC8F0C2F7}"/>
              </a:ext>
            </a:extLst>
          </p:cNvPr>
          <p:cNvSpPr/>
          <p:nvPr/>
        </p:nvSpPr>
        <p:spPr>
          <a:xfrm>
            <a:off x="510466" y="4091698"/>
            <a:ext cx="5779363" cy="5191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dirty="0">
                <a:solidFill>
                  <a:schemeClr val="tx1"/>
                </a:solidFill>
              </a:rPr>
              <a:t>Uitsluiten van urineretentie en andere infectiefocus!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F64E85-B590-4887-8BDB-C50A6A81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080" y="478153"/>
            <a:ext cx="4143470" cy="40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1019E-8A7E-455B-8450-A560F86B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7E06F0-BA52-4672-94CD-57D1195F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69" y="55647"/>
            <a:ext cx="11144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1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Diagnostiek UWI – afname urinestaal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7C695FF8-921F-4B3B-A0FF-8B8AAB6E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1251477"/>
            <a:ext cx="8623583" cy="40333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dirty="0">
                <a:cs typeface="Calibri"/>
              </a:rPr>
              <a:t>Afname urinestaal bij bewoners </a:t>
            </a:r>
            <a:r>
              <a:rPr lang="nl-BE" b="1" dirty="0">
                <a:cs typeface="Calibri"/>
              </a:rPr>
              <a:t>zonder katheter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err="1">
                <a:cs typeface="Calibri"/>
              </a:rPr>
              <a:t>Midstream</a:t>
            </a:r>
            <a:r>
              <a:rPr lang="nl-NL" dirty="0">
                <a:cs typeface="Calibri"/>
              </a:rPr>
              <a:t> als absolute voorkeur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>
                <a:cs typeface="Calibri"/>
              </a:rPr>
              <a:t>Alternatief: éénmalige urinaire katheterisatie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>
                <a:cs typeface="Calibri"/>
              </a:rPr>
              <a:t>Suboptimaal: opvang urine in steriel </a:t>
            </a:r>
            <a:r>
              <a:rPr lang="nl-NL" dirty="0" err="1">
                <a:cs typeface="Calibri"/>
              </a:rPr>
              <a:t>recipiënt</a:t>
            </a:r>
            <a:r>
              <a:rPr lang="nl-NL" dirty="0">
                <a:cs typeface="Calibri"/>
              </a:rPr>
              <a:t> (vb.: </a:t>
            </a:r>
            <a:r>
              <a:rPr lang="nl-NL" dirty="0" err="1">
                <a:cs typeface="Calibri"/>
              </a:rPr>
              <a:t>staalrecipiënt</a:t>
            </a:r>
            <a:r>
              <a:rPr lang="nl-NL" dirty="0">
                <a:cs typeface="Calibri"/>
              </a:rPr>
              <a:t>, steriel </a:t>
            </a:r>
            <a:r>
              <a:rPr lang="nl-NL" dirty="0" err="1">
                <a:cs typeface="Calibri"/>
              </a:rPr>
              <a:t>godet</a:t>
            </a:r>
            <a:r>
              <a:rPr lang="nl-NL" dirty="0">
                <a:cs typeface="Calibri"/>
              </a:rPr>
              <a:t>, steriel </a:t>
            </a:r>
            <a:r>
              <a:rPr lang="nl-NL" dirty="0" err="1">
                <a:cs typeface="Calibri"/>
              </a:rPr>
              <a:t>wondzorgset</a:t>
            </a:r>
            <a:r>
              <a:rPr lang="nl-NL" dirty="0">
                <a:cs typeface="Calibri"/>
              </a:rPr>
              <a:t>)</a:t>
            </a:r>
          </a:p>
          <a:p>
            <a:pPr marL="457200" lvl="1" indent="0">
              <a:buNone/>
            </a:pPr>
            <a:r>
              <a:rPr lang="nl-NL" b="1" dirty="0">
                <a:cs typeface="Calibri"/>
              </a:rPr>
              <a:t>NIET</a:t>
            </a:r>
            <a:r>
              <a:rPr lang="nl-NL" dirty="0">
                <a:cs typeface="Calibri"/>
              </a:rPr>
              <a:t> uit de bedpan!</a:t>
            </a:r>
          </a:p>
          <a:p>
            <a:r>
              <a:rPr lang="nl-NL" dirty="0">
                <a:cs typeface="Calibri"/>
              </a:rPr>
              <a:t>Afname urinestaal bij bewoners </a:t>
            </a:r>
            <a:r>
              <a:rPr lang="nl-NL" b="1" dirty="0">
                <a:cs typeface="Calibri"/>
              </a:rPr>
              <a:t>MET katheter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err="1"/>
              <a:t>Midstream</a:t>
            </a:r>
            <a:r>
              <a:rPr lang="nl-BE" dirty="0"/>
              <a:t> staalafname na verwijderen katheter (indien mogelijk)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Staalafname via afnamepunt urinecollector NA katheterwissel en na intiem toilet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Staalafname via aftapkraan urinecollector NA katheterwissel en na intiem toilet </a:t>
            </a:r>
          </a:p>
          <a:p>
            <a:pPr marL="0" indent="0">
              <a:buNone/>
            </a:pPr>
            <a:endParaRPr lang="nl-BE" sz="2400" baseline="30000" dirty="0">
              <a:latin typeface="+mn-lt"/>
            </a:endParaRPr>
          </a:p>
        </p:txBody>
      </p:sp>
      <p:pic>
        <p:nvPicPr>
          <p:cNvPr id="9" name="Afbeelding 8" descr="Afbeelding met tekst, Medische apparatuur, medisch, gezondheidszorg&#10;&#10;Automatisch gegenereerde beschrijving">
            <a:extLst>
              <a:ext uri="{FF2B5EF4-FFF2-40B4-BE49-F238E27FC236}">
                <a16:creationId xmlns:a16="http://schemas.microsoft.com/office/drawing/2014/main" id="{66517FDD-F68D-4071-9688-A6BB552E9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73096" y="3376444"/>
            <a:ext cx="2656531" cy="3198752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3BBF84C1-1FBB-49BA-9F75-39F233A827D7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203233" y="4975820"/>
            <a:ext cx="1969863" cy="17467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17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54679-ABC9-1678-73D0-B122EDFB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Campagne Urineweginfecties in woonzorgcentra : kernboodschap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EBB4BA-AA3B-EFAD-73E2-DD6D4CB99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38349"/>
            <a:ext cx="11136087" cy="4512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>
                <a:hlinkClick r:id="rId2"/>
              </a:rPr>
              <a:t>www.zorginfecties.be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0D39AA-CA25-0CED-81E8-09608222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257" y="1377986"/>
            <a:ext cx="6211299" cy="32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DE07A-1F8B-B9F3-F68B-4475CF57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deze campagne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47E635-D0CF-096D-6328-A7AA1833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Verminderen van misvattingen m.b.t. diagnose en </a:t>
            </a:r>
            <a:r>
              <a:rPr lang="nl-BE" dirty="0" err="1"/>
              <a:t>behandleing</a:t>
            </a:r>
            <a:r>
              <a:rPr lang="nl-BE" dirty="0"/>
              <a:t> van urineweginfecties bij kwetsbare ouderen in WZC</a:t>
            </a:r>
          </a:p>
          <a:p>
            <a:r>
              <a:rPr lang="nl-BE" dirty="0"/>
              <a:t>Verminderen van frequentie van onnodige urinestalen die naar labo gestuurd worden met als gevolg minder antibioticavoorschriften (en impact op antibioticaresistentie)</a:t>
            </a:r>
          </a:p>
          <a:p>
            <a:r>
              <a:rPr lang="nl-BE" dirty="0"/>
              <a:t>Alle zorgverleners binnen WZC moeten betrokken worden </a:t>
            </a:r>
          </a:p>
          <a:p>
            <a:pPr marL="457200" lvl="1" indent="0">
              <a:buNone/>
            </a:pPr>
            <a:r>
              <a:rPr lang="nl-BE" dirty="0">
                <a:sym typeface="Wingdings" panose="05000000000000000000" pitchFamily="2" charset="2"/>
              </a:rPr>
              <a:t> bevorderen van juiste </a:t>
            </a:r>
            <a:r>
              <a:rPr lang="nl-BE" dirty="0" err="1">
                <a:sym typeface="Wingdings" panose="05000000000000000000" pitchFamily="2" charset="2"/>
              </a:rPr>
              <a:t>diangostiek</a:t>
            </a:r>
            <a:endParaRPr lang="nl-B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bewustwording van zorgverleners :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Verpleegkundigen/zorgkundigen : signalen van UWI herkennen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Huisartsen : eindbeslissing over afname urinestaal en al dan niet opstarten behandeling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738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C826E0E-25D1-E6A0-419E-AF57227B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320387"/>
            <a:ext cx="11385958" cy="61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560E38E-0987-6FC2-3D8C-A4266F90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7" y="359228"/>
            <a:ext cx="11564693" cy="60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9A54942-6E7B-509D-DE42-74EB96E6E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430228"/>
            <a:ext cx="11273251" cy="59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1A292-5D64-A784-BD14-BC945AE5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UWI in WZC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9894407-39B7-4F8B-849A-99BC1E8ED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029" y="1209401"/>
            <a:ext cx="10991418" cy="4843055"/>
          </a:xfrm>
        </p:spPr>
      </p:pic>
    </p:spTree>
    <p:extLst>
      <p:ext uri="{BB962C8B-B14F-4D97-AF65-F5344CB8AC3E}">
        <p14:creationId xmlns:p14="http://schemas.microsoft.com/office/powerpoint/2010/main" val="2562018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078E9-EB7C-E74A-93FF-1E0EC306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6" y="887767"/>
            <a:ext cx="7343481" cy="3122171"/>
          </a:xfrm>
        </p:spPr>
        <p:txBody>
          <a:bodyPr>
            <a:normAutofit fontScale="90000"/>
          </a:bodyPr>
          <a:lstStyle/>
          <a:p>
            <a:br>
              <a:rPr lang="nl-BE" sz="6000" dirty="0">
                <a:latin typeface="+mn-lt"/>
              </a:rPr>
            </a:br>
            <a:r>
              <a:rPr lang="nl-BE" sz="1400" dirty="0">
                <a:solidFill>
                  <a:schemeClr val="bg1"/>
                </a:solidFill>
                <a:latin typeface="+mn-lt"/>
              </a:rPr>
              <a:t>D</a:t>
            </a:r>
            <a:br>
              <a:rPr lang="nl-BE" sz="6000" dirty="0">
                <a:latin typeface="+mn-lt"/>
              </a:rPr>
            </a:br>
            <a:r>
              <a:rPr lang="nl-BE" sz="6000" dirty="0">
                <a:latin typeface="+mn-lt"/>
              </a:rPr>
              <a:t>Behandeling van urineweginfecties in woonzorgcentra</a:t>
            </a:r>
            <a:br>
              <a:rPr lang="nl-BE" sz="4800" dirty="0">
                <a:latin typeface="+mn-lt"/>
              </a:rPr>
            </a:br>
            <a:br>
              <a:rPr lang="nl-BE" sz="4800" dirty="0">
                <a:latin typeface="+mn-lt"/>
              </a:rPr>
            </a:br>
            <a:endParaRPr lang="nl-BE" sz="2700" dirty="0">
              <a:latin typeface="+mn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18AE38-9141-4B42-9F20-040A8C12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136" y="54864"/>
            <a:ext cx="3773863" cy="45221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11EFFDF-A44D-4F06-AF56-E48306CFF2B7}"/>
              </a:ext>
            </a:extLst>
          </p:cNvPr>
          <p:cNvSpPr txBox="1">
            <a:spLocks/>
          </p:cNvSpPr>
          <p:nvPr/>
        </p:nvSpPr>
        <p:spPr>
          <a:xfrm>
            <a:off x="279667" y="4009938"/>
            <a:ext cx="2095888" cy="561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46194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200" dirty="0">
                <a:latin typeface="+mn-lt"/>
              </a:rPr>
              <a:t>Consensus</a:t>
            </a:r>
            <a:endParaRPr lang="nl-B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55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Referenties 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768760"/>
            <a:ext cx="11336400" cy="59116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/>
              <a:t>Preventie UWI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Ahmed H, </a:t>
            </a:r>
            <a:r>
              <a:rPr lang="nl-BE" sz="1200" dirty="0" err="1"/>
              <a:t>Farewell</a:t>
            </a:r>
            <a:r>
              <a:rPr lang="nl-BE" sz="1200" dirty="0"/>
              <a:t> D, Jones HM et al. </a:t>
            </a:r>
            <a:r>
              <a:rPr lang="nl-BE" sz="1200" dirty="0" err="1"/>
              <a:t>Antibiotic</a:t>
            </a:r>
            <a:r>
              <a:rPr lang="nl-BE" sz="1200" dirty="0"/>
              <a:t> </a:t>
            </a:r>
            <a:r>
              <a:rPr lang="nl-BE" sz="1200" dirty="0" err="1"/>
              <a:t>prophylaxis</a:t>
            </a:r>
            <a:r>
              <a:rPr lang="nl-BE" sz="1200" dirty="0"/>
              <a:t> and </a:t>
            </a:r>
            <a:r>
              <a:rPr lang="nl-BE" sz="1200" dirty="0" err="1"/>
              <a:t>clinical</a:t>
            </a:r>
            <a:r>
              <a:rPr lang="nl-BE" sz="1200" dirty="0"/>
              <a:t> </a:t>
            </a:r>
            <a:r>
              <a:rPr lang="nl-BE" sz="1200" dirty="0" err="1"/>
              <a:t>outcomes</a:t>
            </a:r>
            <a:r>
              <a:rPr lang="nl-BE" sz="1200" dirty="0"/>
              <a:t> </a:t>
            </a:r>
            <a:r>
              <a:rPr lang="nl-BE" sz="1200" dirty="0" err="1"/>
              <a:t>among</a:t>
            </a:r>
            <a:r>
              <a:rPr lang="nl-BE" sz="1200" dirty="0"/>
              <a:t> </a:t>
            </a:r>
            <a:r>
              <a:rPr lang="nl-BE" sz="1200" dirty="0" err="1"/>
              <a:t>older</a:t>
            </a:r>
            <a:r>
              <a:rPr lang="nl-BE" sz="1200" dirty="0"/>
              <a:t> </a:t>
            </a:r>
            <a:r>
              <a:rPr lang="nl-BE" sz="1200" dirty="0" err="1"/>
              <a:t>adults</a:t>
            </a:r>
            <a:r>
              <a:rPr lang="nl-BE" sz="1200" dirty="0"/>
              <a:t> </a:t>
            </a:r>
            <a:r>
              <a:rPr lang="nl-BE" sz="1200" dirty="0" err="1"/>
              <a:t>with</a:t>
            </a:r>
            <a:r>
              <a:rPr lang="nl-BE" sz="1200" dirty="0"/>
              <a:t> </a:t>
            </a:r>
            <a:r>
              <a:rPr lang="nl-BE" sz="1200" dirty="0" err="1"/>
              <a:t>recurrent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infection: cohort study. Age and </a:t>
            </a:r>
            <a:r>
              <a:rPr lang="nl-BE" sz="1200" dirty="0" err="1"/>
              <a:t>Ageing</a:t>
            </a:r>
            <a:r>
              <a:rPr lang="nl-BE" sz="1200" dirty="0"/>
              <a:t> 2019, 48: 228-234.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BAPCOC ambulante gids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Caljouw MAA, van den Hout WB, Putter H et al. </a:t>
            </a:r>
            <a:r>
              <a:rPr lang="nl-BE" sz="1200" dirty="0" err="1"/>
              <a:t>Effectivenes</a:t>
            </a:r>
            <a:r>
              <a:rPr lang="nl-BE" sz="1200" dirty="0"/>
              <a:t> of cranberry capsules </a:t>
            </a:r>
            <a:r>
              <a:rPr lang="nl-BE" sz="1200" dirty="0" err="1"/>
              <a:t>to</a:t>
            </a:r>
            <a:r>
              <a:rPr lang="nl-BE" sz="1200" dirty="0"/>
              <a:t> </a:t>
            </a:r>
            <a:r>
              <a:rPr lang="nl-BE" sz="1200" dirty="0" err="1"/>
              <a:t>prevent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 in </a:t>
            </a:r>
            <a:r>
              <a:rPr lang="nl-BE" sz="1200" dirty="0" err="1"/>
              <a:t>vulnerable</a:t>
            </a:r>
            <a:r>
              <a:rPr lang="nl-BE" sz="1200" dirty="0"/>
              <a:t> </a:t>
            </a:r>
            <a:r>
              <a:rPr lang="nl-BE" sz="1200" dirty="0" err="1"/>
              <a:t>older</a:t>
            </a:r>
            <a:r>
              <a:rPr lang="nl-BE" sz="1200" dirty="0"/>
              <a:t> persons: A double-blind </a:t>
            </a:r>
            <a:r>
              <a:rPr lang="nl-BE" sz="1200" dirty="0" err="1"/>
              <a:t>randomized</a:t>
            </a:r>
            <a:r>
              <a:rPr lang="nl-BE" sz="1200" dirty="0"/>
              <a:t> placebo-</a:t>
            </a:r>
            <a:r>
              <a:rPr lang="nl-BE" sz="1200" dirty="0" err="1"/>
              <a:t>controlled</a:t>
            </a:r>
            <a:r>
              <a:rPr lang="nl-BE" sz="1200" dirty="0"/>
              <a:t> trial in long-term care </a:t>
            </a:r>
            <a:r>
              <a:rPr lang="nl-BE" sz="1200" dirty="0" err="1"/>
              <a:t>facilities</a:t>
            </a:r>
            <a:r>
              <a:rPr lang="nl-BE" sz="1200" dirty="0"/>
              <a:t>. J Am </a:t>
            </a:r>
            <a:r>
              <a:rPr lang="nl-BE" sz="1200" dirty="0" err="1"/>
              <a:t>Geriatr</a:t>
            </a:r>
            <a:r>
              <a:rPr lang="nl-BE" sz="1200" dirty="0"/>
              <a:t> </a:t>
            </a:r>
            <a:r>
              <a:rPr lang="nl-BE" sz="1200" dirty="0" err="1"/>
              <a:t>Soc</a:t>
            </a:r>
            <a:r>
              <a:rPr lang="nl-BE" sz="1200" dirty="0"/>
              <a:t> 2014, 62(1): 103-110.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CDC. </a:t>
            </a:r>
            <a:r>
              <a:rPr lang="nl-BE" sz="1200" dirty="0" err="1"/>
              <a:t>Guidelines</a:t>
            </a:r>
            <a:r>
              <a:rPr lang="nl-BE" sz="1200" dirty="0"/>
              <a:t> </a:t>
            </a:r>
            <a:r>
              <a:rPr lang="nl-BE" sz="1200" dirty="0" err="1"/>
              <a:t>for</a:t>
            </a:r>
            <a:r>
              <a:rPr lang="nl-BE" sz="1200" dirty="0"/>
              <a:t> prevention of </a:t>
            </a:r>
            <a:r>
              <a:rPr lang="nl-BE" sz="1200" dirty="0" err="1"/>
              <a:t>catheter-associated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infections. 2009.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Federatie Medisch Specialisten. Urineweginfecties (UWI) bij volwassenen. 2020. </a:t>
            </a:r>
            <a:r>
              <a:rPr lang="nl-BE" sz="1200" dirty="0" err="1"/>
              <a:t>Retrieved</a:t>
            </a:r>
            <a:r>
              <a:rPr lang="nl-BE" sz="1200" dirty="0"/>
              <a:t> </a:t>
            </a:r>
            <a:r>
              <a:rPr lang="nl-BE" sz="1200" dirty="0" err="1"/>
              <a:t>from</a:t>
            </a:r>
            <a:r>
              <a:rPr lang="nl-BE" sz="1200" dirty="0"/>
              <a:t> https://richtlijnendatabase.nl/richtlijn/urineweginfecties_uwi_bij_volwassenen/diagnostiek_bij_uwi_bij_volwassenen/laboratoriumonderzoek_bij_uwi_bij_volwassenen.html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200" dirty="0"/>
              <a:t>Ferrante KL, Wasenda EJ, Jung CE et al. </a:t>
            </a:r>
            <a:r>
              <a:rPr lang="en-US" sz="1200" dirty="0"/>
              <a:t>Vaginal estrogen for the prevention of recurrent urinary tract infection in postmenopausal women: a randomized clinical trial. </a:t>
            </a:r>
            <a:r>
              <a:rPr lang="da-DK" sz="1200" dirty="0"/>
              <a:t>Female Pelvic Med Reconstr Surg 2021, 27(2): 112-117.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Hoge Gezondheidsraad. Aanbevelingen inzake preventie, beheersing en aanpak van urineweginfecties tijdens de zorgverlening. Brussel: HGR; 2017. Advies r. 8889. </a:t>
            </a:r>
            <a:r>
              <a:rPr lang="nl-BE" sz="1200" dirty="0" err="1"/>
              <a:t>Retrieved</a:t>
            </a:r>
            <a:r>
              <a:rPr lang="nl-BE" sz="1200" dirty="0"/>
              <a:t> </a:t>
            </a:r>
            <a:r>
              <a:rPr lang="nl-BE" sz="1200" dirty="0" err="1"/>
              <a:t>from</a:t>
            </a:r>
            <a:r>
              <a:rPr lang="nl-BE" sz="1200" dirty="0"/>
              <a:t> https://www.health.belgium.be/nl/advies-8889-urineweginfecties. Laatst geraadpleegd op december 2021.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Hooton TM, Vecchio M, </a:t>
            </a:r>
            <a:r>
              <a:rPr lang="en-US" sz="1200" dirty="0" err="1"/>
              <a:t>Iroz</a:t>
            </a:r>
            <a:r>
              <a:rPr lang="en-US" sz="1200" dirty="0"/>
              <a:t> A et al. Effect of increased daily water intake in premenopausal women with recurrent urinary tract infections: A randomized clinical trial. JAMA Intern Med 2018, 178(11): 1509-1515.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Jepson RG, Williams G, Craig JC. Cranberries for preventing urinary tract infections. Cochrane Database Syst Rev 2012, 10(10): CD001321.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Juthani-Mehta</a:t>
            </a:r>
            <a:r>
              <a:rPr lang="nl-BE" sz="1200" dirty="0"/>
              <a:t> M, Van Ness PH, </a:t>
            </a:r>
            <a:r>
              <a:rPr lang="nl-BE" sz="1200" dirty="0" err="1"/>
              <a:t>Bianco</a:t>
            </a:r>
            <a:r>
              <a:rPr lang="nl-BE" sz="1200" dirty="0"/>
              <a:t> L et al. Effect of cranberry capsules on </a:t>
            </a:r>
            <a:r>
              <a:rPr lang="nl-BE" sz="1200" dirty="0" err="1"/>
              <a:t>bacteriuria</a:t>
            </a:r>
            <a:r>
              <a:rPr lang="nl-BE" sz="1200" dirty="0"/>
              <a:t> plus </a:t>
            </a:r>
            <a:r>
              <a:rPr lang="nl-BE" sz="1200" dirty="0" err="1"/>
              <a:t>pyuria</a:t>
            </a:r>
            <a:r>
              <a:rPr lang="nl-BE" sz="1200" dirty="0"/>
              <a:t> </a:t>
            </a:r>
            <a:r>
              <a:rPr lang="nl-BE" sz="1200" dirty="0" err="1"/>
              <a:t>among</a:t>
            </a:r>
            <a:r>
              <a:rPr lang="nl-BE" sz="1200" dirty="0"/>
              <a:t> </a:t>
            </a:r>
            <a:r>
              <a:rPr lang="nl-BE" sz="1200" dirty="0" err="1"/>
              <a:t>older</a:t>
            </a:r>
            <a:r>
              <a:rPr lang="nl-BE" sz="1200" dirty="0"/>
              <a:t> </a:t>
            </a:r>
            <a:r>
              <a:rPr lang="nl-BE" sz="1200" dirty="0" err="1"/>
              <a:t>women</a:t>
            </a:r>
            <a:r>
              <a:rPr lang="nl-BE" sz="1200" dirty="0"/>
              <a:t> in </a:t>
            </a:r>
            <a:r>
              <a:rPr lang="nl-BE" sz="1200" dirty="0" err="1"/>
              <a:t>nursing</a:t>
            </a:r>
            <a:r>
              <a:rPr lang="nl-BE" sz="1200" dirty="0"/>
              <a:t> homes: A </a:t>
            </a:r>
            <a:r>
              <a:rPr lang="nl-BE" sz="1200" dirty="0" err="1"/>
              <a:t>randomized</a:t>
            </a:r>
            <a:r>
              <a:rPr lang="nl-BE" sz="1200" dirty="0"/>
              <a:t> </a:t>
            </a:r>
            <a:r>
              <a:rPr lang="nl-BE" sz="1200" dirty="0" err="1"/>
              <a:t>clinical</a:t>
            </a:r>
            <a:r>
              <a:rPr lang="nl-BE" sz="1200" dirty="0"/>
              <a:t> trial. JAMA 2016, 316(18): 1879-1887.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Langford BJ, Brown KA, </a:t>
            </a:r>
            <a:r>
              <a:rPr lang="en-US" sz="1200" dirty="0" err="1"/>
              <a:t>Diong</a:t>
            </a:r>
            <a:r>
              <a:rPr lang="en-US" sz="1200" dirty="0"/>
              <a:t> C et al. The benefits and harms of antibiotic prophylaxis for urinary tract infection in older adults. Clin Infect Dis 2021, 37(3): e782-e791.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Lean K, Nawaz RF, Jawad S et al. Reducing urinary tract infections in care homes by improving </a:t>
            </a:r>
            <a:r>
              <a:rPr lang="en-US" sz="1200" dirty="0" err="1"/>
              <a:t>hydratation</a:t>
            </a:r>
            <a:r>
              <a:rPr lang="en-US" sz="1200" dirty="0"/>
              <a:t>. BMJ Open Qual 2019, 8(3): e000563.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Muller AE, </a:t>
            </a:r>
            <a:r>
              <a:rPr lang="nl-BE" sz="1200" dirty="0" err="1"/>
              <a:t>Verhaegh</a:t>
            </a:r>
            <a:r>
              <a:rPr lang="nl-BE" sz="1200" dirty="0"/>
              <a:t> EM, </a:t>
            </a:r>
            <a:r>
              <a:rPr lang="nl-BE" sz="1200" dirty="0" err="1"/>
              <a:t>Harbarth</a:t>
            </a:r>
            <a:r>
              <a:rPr lang="nl-BE" sz="1200" dirty="0"/>
              <a:t> S et al. </a:t>
            </a:r>
            <a:r>
              <a:rPr lang="en-US" sz="1200" dirty="0"/>
              <a:t>Nitrofurantoin's efficacy and safety as prophylaxis for urinary tract infections: a systematic review of the literature and meta-analysis of controlled trials. Clin Microbiol Infect 2017, 23: 355e362.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Rijksinstituut voor Volksgezondheid en Milieu. Antibiotica surveillance. 2023. Geraadpleegd op </a:t>
            </a:r>
            <a:r>
              <a:rPr lang="nl-BE" sz="1200" dirty="0">
                <a:hlinkClick r:id="rId2"/>
              </a:rPr>
              <a:t>https://www.rivm.nl/sites/default/files/2023-02/2.%20Antibiotica%20surveillance%20SNIV%20dag%20%28J.%20Kabel%20en%20A.%20Haenen%29.pdf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Rogers MAM, Fries BE, Kaufman SR et al. </a:t>
            </a:r>
            <a:r>
              <a:rPr lang="nl-BE" sz="1200" dirty="0" err="1"/>
              <a:t>Mobility</a:t>
            </a:r>
            <a:r>
              <a:rPr lang="nl-BE" sz="1200" dirty="0"/>
              <a:t> and </a:t>
            </a:r>
            <a:r>
              <a:rPr lang="nl-BE" sz="1200" dirty="0" err="1"/>
              <a:t>other</a:t>
            </a:r>
            <a:r>
              <a:rPr lang="nl-BE" sz="1200" dirty="0"/>
              <a:t> </a:t>
            </a:r>
            <a:r>
              <a:rPr lang="nl-BE" sz="1200" dirty="0" err="1"/>
              <a:t>predictors</a:t>
            </a:r>
            <a:r>
              <a:rPr lang="nl-BE" sz="1200" dirty="0"/>
              <a:t> of hospitalization </a:t>
            </a:r>
            <a:r>
              <a:rPr lang="nl-BE" sz="1200" dirty="0" err="1"/>
              <a:t>for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infection: A </a:t>
            </a:r>
            <a:r>
              <a:rPr lang="nl-BE" sz="1200" dirty="0" err="1"/>
              <a:t>retrospective</a:t>
            </a:r>
            <a:r>
              <a:rPr lang="nl-BE" sz="1200" dirty="0"/>
              <a:t> cohort study. BMC Ger 2008, 8:31.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Schwenger</a:t>
            </a:r>
            <a:r>
              <a:rPr lang="nl-BE" sz="1200" dirty="0"/>
              <a:t> EM, </a:t>
            </a:r>
            <a:r>
              <a:rPr lang="nl-BE" sz="1200" dirty="0" err="1"/>
              <a:t>Tejani</a:t>
            </a:r>
            <a:r>
              <a:rPr lang="nl-BE" sz="1200" dirty="0"/>
              <a:t> AM, </a:t>
            </a:r>
            <a:r>
              <a:rPr lang="nl-BE" sz="1200" dirty="0" err="1"/>
              <a:t>Loewen</a:t>
            </a:r>
            <a:r>
              <a:rPr lang="nl-BE" sz="1200" dirty="0"/>
              <a:t> PS. </a:t>
            </a:r>
            <a:r>
              <a:rPr lang="nl-BE" sz="1200" dirty="0" err="1"/>
              <a:t>Probiotics</a:t>
            </a:r>
            <a:r>
              <a:rPr lang="nl-BE" sz="1200" dirty="0"/>
              <a:t> </a:t>
            </a:r>
            <a:r>
              <a:rPr lang="nl-BE" sz="1200" dirty="0" err="1"/>
              <a:t>for</a:t>
            </a:r>
            <a:r>
              <a:rPr lang="nl-BE" sz="1200" dirty="0"/>
              <a:t> </a:t>
            </a:r>
            <a:r>
              <a:rPr lang="nl-BE" sz="1200" dirty="0" err="1"/>
              <a:t>preventing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 in </a:t>
            </a:r>
            <a:r>
              <a:rPr lang="nl-BE" sz="1200" dirty="0" err="1"/>
              <a:t>adults</a:t>
            </a:r>
            <a:r>
              <a:rPr lang="nl-BE" sz="1200" dirty="0"/>
              <a:t> and </a:t>
            </a:r>
            <a:r>
              <a:rPr lang="nl-BE" sz="1200" dirty="0" err="1"/>
              <a:t>children</a:t>
            </a:r>
            <a:r>
              <a:rPr lang="nl-BE" sz="1200" dirty="0"/>
              <a:t>. </a:t>
            </a:r>
            <a:r>
              <a:rPr lang="nl-BE" sz="1200" dirty="0" err="1"/>
              <a:t>Cochrane</a:t>
            </a:r>
            <a:r>
              <a:rPr lang="nl-BE" sz="1200" dirty="0"/>
              <a:t> Database </a:t>
            </a:r>
            <a:r>
              <a:rPr lang="nl-BE" sz="1200" dirty="0" err="1"/>
              <a:t>Syst</a:t>
            </a:r>
            <a:r>
              <a:rPr lang="nl-BE" sz="1200" dirty="0"/>
              <a:t> </a:t>
            </a:r>
            <a:r>
              <a:rPr lang="nl-BE" sz="1200" dirty="0" err="1"/>
              <a:t>Rev</a:t>
            </a:r>
            <a:r>
              <a:rPr lang="nl-BE" sz="1200" dirty="0"/>
              <a:t> 2015, 12: CD008772.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Ten </a:t>
            </a:r>
            <a:r>
              <a:rPr lang="nl-BE" sz="1200" dirty="0" err="1"/>
              <a:t>Doesschate</a:t>
            </a:r>
            <a:r>
              <a:rPr lang="nl-BE" sz="1200" dirty="0"/>
              <a:t>, Hendriks K, van Werkhoven CH et al. </a:t>
            </a:r>
            <a:r>
              <a:rPr lang="nl-BE" sz="1200" dirty="0" err="1"/>
              <a:t>Nitrofurantoin</a:t>
            </a:r>
            <a:r>
              <a:rPr lang="nl-BE" sz="1200" dirty="0"/>
              <a:t> 100mg versus 50mg </a:t>
            </a:r>
            <a:r>
              <a:rPr lang="nl-BE" sz="1200" dirty="0" err="1"/>
              <a:t>prophylaxis</a:t>
            </a:r>
            <a:r>
              <a:rPr lang="nl-BE" sz="1200" dirty="0"/>
              <a:t> </a:t>
            </a:r>
            <a:r>
              <a:rPr lang="nl-BE" sz="1200" dirty="0" err="1"/>
              <a:t>for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infections, a cohort study. </a:t>
            </a:r>
            <a:r>
              <a:rPr lang="nl-BE" sz="1200" dirty="0" err="1"/>
              <a:t>Clin</a:t>
            </a:r>
            <a:r>
              <a:rPr lang="nl-BE" sz="1200" dirty="0"/>
              <a:t> </a:t>
            </a:r>
            <a:r>
              <a:rPr lang="nl-BE" sz="1200" dirty="0" err="1"/>
              <a:t>Microbiol</a:t>
            </a:r>
            <a:r>
              <a:rPr lang="nl-BE" sz="1200" dirty="0"/>
              <a:t> Infect 2022, 28(2): 248-254.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Van </a:t>
            </a:r>
            <a:r>
              <a:rPr lang="nl-BE" sz="1200" dirty="0" err="1"/>
              <a:t>Crombrugge</a:t>
            </a:r>
            <a:r>
              <a:rPr lang="nl-BE" sz="1200" dirty="0"/>
              <a:t> K, De </a:t>
            </a:r>
            <a:r>
              <a:rPr lang="nl-BE" sz="1200" dirty="0" err="1"/>
              <a:t>Lepeleire</a:t>
            </a:r>
            <a:r>
              <a:rPr lang="nl-BE" sz="1200" dirty="0"/>
              <a:t> J. Infectiepreventiebeleid in Vlaamse woonzorgcentra. 2019, Brussel/Leuven, Agentschap Zorg en Gezondheid/Academisch Centrum Huisartsgeneeskunde KU Leuven/groep IDEWE.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Vereniging van specialisten ouderengeneeskunde (VERENSO). Richtlijn urineweginfecties bij kwetsbare ouderen.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Xia JY, Yang C, Xu DF et al. Consumption of cranberry as adjuvant therapy for urinary tract infections in susceptible populations: A systematic review and meta-analysis with trial sequential analysis. </a:t>
            </a:r>
            <a:r>
              <a:rPr lang="en-US" sz="1200" dirty="0" err="1"/>
              <a:t>PLoS</a:t>
            </a:r>
            <a:r>
              <a:rPr lang="en-US" sz="1200" dirty="0"/>
              <a:t> One 2021, 16(9): e0256992.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837574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Referenties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946313"/>
            <a:ext cx="11336400" cy="49505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/>
              <a:t>Diagnostiek UWI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BCFI. Urineweginfecties bij ouderen – formularium ouderenzorg, 2021.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Burton RJ, </a:t>
            </a:r>
            <a:r>
              <a:rPr lang="nl-BE" sz="1200" dirty="0" err="1"/>
              <a:t>Albur</a:t>
            </a:r>
            <a:r>
              <a:rPr lang="nl-BE" sz="1200" dirty="0"/>
              <a:t> M, </a:t>
            </a:r>
            <a:r>
              <a:rPr lang="nl-BE" sz="1200" dirty="0" err="1"/>
              <a:t>Eberl</a:t>
            </a:r>
            <a:r>
              <a:rPr lang="nl-BE" sz="1200" dirty="0"/>
              <a:t> M et al. U</a:t>
            </a:r>
            <a:r>
              <a:rPr lang="en-US" sz="1200" dirty="0"/>
              <a:t>sing artificial intelligence to reduce diagnostic workload without compromising detection of urinary tract infections. </a:t>
            </a:r>
            <a:r>
              <a:rPr lang="nl-BE" sz="1200" dirty="0"/>
              <a:t>BMC 2019, 19(1): 171.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Center for Disease Control. Urinary tract infection (catheter-associated urinary tract infection [CAUTI] and non-catheter-associated urinary tract infection [UTI]) events. 2023. Retrieved from https://www.cdc.gov/nhsn/pdfs/pscManual/7pscCauticurrent.pdf 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EUCAST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European Association of </a:t>
            </a:r>
            <a:r>
              <a:rPr lang="nl-BE" sz="1200" dirty="0" err="1"/>
              <a:t>Urology</a:t>
            </a:r>
            <a:r>
              <a:rPr lang="nl-BE" sz="1200" dirty="0"/>
              <a:t>. </a:t>
            </a:r>
            <a:r>
              <a:rPr lang="nl-BE" sz="1200" dirty="0" err="1"/>
              <a:t>Bonkat</a:t>
            </a:r>
            <a:r>
              <a:rPr lang="nl-BE" sz="1200" dirty="0"/>
              <a:t> G, </a:t>
            </a:r>
            <a:r>
              <a:rPr lang="nl-BE" sz="1200" dirty="0" err="1"/>
              <a:t>Bartoletti</a:t>
            </a:r>
            <a:r>
              <a:rPr lang="nl-BE" sz="1200" dirty="0"/>
              <a:t> R, Bruyère F et al. EAU </a:t>
            </a:r>
            <a:r>
              <a:rPr lang="nl-BE" sz="1200" dirty="0" err="1"/>
              <a:t>Guidelines</a:t>
            </a:r>
            <a:r>
              <a:rPr lang="nl-BE" sz="1200" dirty="0"/>
              <a:t> on </a:t>
            </a:r>
            <a:r>
              <a:rPr lang="nl-BE" sz="1200" dirty="0" err="1"/>
              <a:t>Urological</a:t>
            </a:r>
            <a:r>
              <a:rPr lang="nl-BE" sz="1200" dirty="0"/>
              <a:t> Infections. 2020, 1-65.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Devillé</a:t>
            </a:r>
            <a:r>
              <a:rPr lang="en-US" sz="1200" dirty="0"/>
              <a:t> WL, </a:t>
            </a:r>
            <a:r>
              <a:rPr lang="en-US" sz="1200" dirty="0" err="1"/>
              <a:t>Yzermans</a:t>
            </a:r>
            <a:r>
              <a:rPr lang="en-US" sz="1200" dirty="0"/>
              <a:t> JC, van </a:t>
            </a:r>
            <a:r>
              <a:rPr lang="en-US" sz="1200" dirty="0" err="1"/>
              <a:t>Duijn</a:t>
            </a:r>
            <a:r>
              <a:rPr lang="en-US" sz="1200" dirty="0"/>
              <a:t> NP et al. The urine dipstick test useful to rule out infections. A meta-analysis of the accuracy. BMC </a:t>
            </a:r>
            <a:r>
              <a:rPr lang="en-US" sz="1200" dirty="0" err="1"/>
              <a:t>Urol</a:t>
            </a:r>
            <a:r>
              <a:rPr lang="en-US" sz="1200" dirty="0"/>
              <a:t> 2004, 4:4.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Federatie Medisch Specialisten. Urineweginfecties (UWI) bij volwassenen. 2020. </a:t>
            </a:r>
            <a:r>
              <a:rPr lang="nl-BE" sz="1200" dirty="0" err="1"/>
              <a:t>Retrieved</a:t>
            </a:r>
            <a:r>
              <a:rPr lang="nl-BE" sz="1200" dirty="0"/>
              <a:t> </a:t>
            </a:r>
            <a:r>
              <a:rPr lang="nl-BE" sz="1200" dirty="0" err="1"/>
              <a:t>from</a:t>
            </a:r>
            <a:r>
              <a:rPr lang="nl-BE" sz="1200" dirty="0"/>
              <a:t> https://richtlijnendatabase.nl/richtlijn/urineweginfecties_uwi_bij_volwassenen/diagnostiek_bij_uwi_bij_volwassenen/laboratoriumonderzoek_bij_uwi_bij_volwassenen.html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Heytens</a:t>
            </a:r>
            <a:r>
              <a:rPr lang="nl-BE" sz="1200" dirty="0"/>
              <a:t> S, De Sutter A, </a:t>
            </a:r>
            <a:r>
              <a:rPr lang="nl-BE" sz="1200" dirty="0" err="1"/>
              <a:t>Coorevits</a:t>
            </a:r>
            <a:r>
              <a:rPr lang="nl-BE" sz="1200" dirty="0"/>
              <a:t> L et al. </a:t>
            </a:r>
            <a:r>
              <a:rPr lang="en-US" sz="1200" dirty="0"/>
              <a:t>Women with symptoms of a urinary tract infection but a negative urine culture: PCR-based quantification of Escherichia coli suggests infection in most cases. Clin Microbiol Infect</a:t>
            </a:r>
            <a:r>
              <a:rPr lang="nl-BE" sz="1200" dirty="0"/>
              <a:t> 2017, 23(9): 647-652.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Hooton</a:t>
            </a:r>
            <a:r>
              <a:rPr lang="nl-BE" sz="1200" dirty="0"/>
              <a:t> TM, Roberts PL, Cox ME et al. </a:t>
            </a:r>
            <a:r>
              <a:rPr lang="en-US" sz="1200" dirty="0"/>
              <a:t>Voided midstream urine culture and acute cystitis in premenopausal women. </a:t>
            </a:r>
            <a:r>
              <a:rPr lang="nl-BE" sz="1200" dirty="0"/>
              <a:t>N </a:t>
            </a:r>
            <a:r>
              <a:rPr lang="nl-BE" sz="1200" dirty="0" err="1"/>
              <a:t>Engl</a:t>
            </a:r>
            <a:r>
              <a:rPr lang="nl-BE" sz="1200" dirty="0"/>
              <a:t> J </a:t>
            </a:r>
            <a:r>
              <a:rPr lang="nl-BE" sz="1200" dirty="0" err="1"/>
              <a:t>Med</a:t>
            </a:r>
            <a:r>
              <a:rPr lang="nl-BE" sz="1200" dirty="0"/>
              <a:t> 2013, 369(20): 1883-1891.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Joseph A, </a:t>
            </a:r>
            <a:r>
              <a:rPr lang="nl-BE" sz="1200" dirty="0" err="1"/>
              <a:t>McGowan</a:t>
            </a:r>
            <a:r>
              <a:rPr lang="nl-BE" sz="1200" dirty="0"/>
              <a:t> T, Weston V et al. </a:t>
            </a:r>
            <a:r>
              <a:rPr lang="en-US" sz="1200" dirty="0"/>
              <a:t>“To dip or not to dip”: A quality improvement project to improve the diagnosis and management of urinary tract infection in care homes. </a:t>
            </a:r>
            <a:r>
              <a:rPr lang="nl-BE" sz="1200" dirty="0"/>
              <a:t>Age and </a:t>
            </a:r>
            <a:r>
              <a:rPr lang="nl-BE" sz="1200" dirty="0" err="1"/>
              <a:t>Ageing</a:t>
            </a:r>
            <a:r>
              <a:rPr lang="nl-BE" sz="1200" dirty="0"/>
              <a:t> 2018, 47: iii31-iii42.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Kass</a:t>
            </a:r>
            <a:r>
              <a:rPr lang="nl-BE" sz="1200" dirty="0"/>
              <a:t> EH. </a:t>
            </a:r>
            <a:r>
              <a:rPr lang="en-US" sz="1200" dirty="0"/>
              <a:t>Bacteriuria and the diagnosis of infections of the urinary tract; with observations on the use of methionine as a urinary antiseptic. </a:t>
            </a:r>
            <a:r>
              <a:rPr lang="nl-BE" sz="1200" dirty="0"/>
              <a:t>AMA </a:t>
            </a:r>
            <a:r>
              <a:rPr lang="nl-BE" sz="1200" dirty="0" err="1"/>
              <a:t>Arch</a:t>
            </a:r>
            <a:r>
              <a:rPr lang="nl-BE" sz="1200" dirty="0"/>
              <a:t> Intern </a:t>
            </a:r>
            <a:r>
              <a:rPr lang="nl-BE" sz="1200" dirty="0" err="1"/>
              <a:t>Med</a:t>
            </a:r>
            <a:r>
              <a:rPr lang="nl-BE" sz="1200" dirty="0"/>
              <a:t> 1957, 100(5): 709-714.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Laborde</a:t>
            </a:r>
            <a:r>
              <a:rPr lang="nl-BE" sz="1200" dirty="0"/>
              <a:t> C, </a:t>
            </a:r>
            <a:r>
              <a:rPr lang="nl-BE" sz="1200" dirty="0" err="1"/>
              <a:t>Bador</a:t>
            </a:r>
            <a:r>
              <a:rPr lang="nl-BE" sz="1200" dirty="0"/>
              <a:t> J, </a:t>
            </a:r>
            <a:r>
              <a:rPr lang="nl-BE" sz="1200" dirty="0" err="1"/>
              <a:t>Hacquin</a:t>
            </a:r>
            <a:r>
              <a:rPr lang="nl-BE" sz="1200" dirty="0"/>
              <a:t> A et al. </a:t>
            </a:r>
            <a:r>
              <a:rPr lang="en-US" sz="1200" dirty="0"/>
              <a:t>Atypical presentation of </a:t>
            </a:r>
            <a:r>
              <a:rPr lang="en-US" sz="1200" dirty="0" err="1"/>
              <a:t>bacteremic</a:t>
            </a:r>
            <a:r>
              <a:rPr lang="en-US" sz="1200" dirty="0"/>
              <a:t> urinary tract infection in older patients: frequency and prognostic impact. </a:t>
            </a:r>
            <a:r>
              <a:rPr lang="nl-BE" sz="1200" dirty="0" err="1"/>
              <a:t>Diagnostics</a:t>
            </a:r>
            <a:r>
              <a:rPr lang="nl-BE" sz="1200" i="1" dirty="0"/>
              <a:t> </a:t>
            </a:r>
            <a:r>
              <a:rPr lang="nl-BE" sz="1200" dirty="0"/>
              <a:t>2021</a:t>
            </a:r>
            <a:r>
              <a:rPr lang="nl-BE" sz="1200" i="1" dirty="0"/>
              <a:t>, </a:t>
            </a:r>
            <a:r>
              <a:rPr lang="nl-BE" sz="1200" dirty="0"/>
              <a:t>11(3): 523.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Latour K, De Lepeleire J, </a:t>
            </a:r>
            <a:r>
              <a:rPr lang="nl-BE" sz="1200" dirty="0" err="1"/>
              <a:t>Catry</a:t>
            </a:r>
            <a:r>
              <a:rPr lang="nl-BE" sz="1200" dirty="0"/>
              <a:t> B et al. </a:t>
            </a:r>
            <a:r>
              <a:rPr lang="nl-BE" sz="1200" dirty="0" err="1"/>
              <a:t>Nursing</a:t>
            </a:r>
            <a:r>
              <a:rPr lang="nl-BE" sz="1200" dirty="0"/>
              <a:t> home </a:t>
            </a:r>
            <a:r>
              <a:rPr lang="nl-BE" sz="1200" dirty="0" err="1"/>
              <a:t>residents</a:t>
            </a:r>
            <a:r>
              <a:rPr lang="nl-BE" sz="1200" dirty="0"/>
              <a:t> </a:t>
            </a:r>
            <a:r>
              <a:rPr lang="nl-BE" sz="1200" dirty="0" err="1"/>
              <a:t>with</a:t>
            </a:r>
            <a:r>
              <a:rPr lang="nl-BE" sz="1200" dirty="0"/>
              <a:t> </a:t>
            </a:r>
            <a:r>
              <a:rPr lang="nl-BE" sz="1200" dirty="0" err="1"/>
              <a:t>suspected</a:t>
            </a:r>
            <a:r>
              <a:rPr lang="nl-BE" sz="1200" dirty="0"/>
              <a:t>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infections: A </a:t>
            </a:r>
            <a:r>
              <a:rPr lang="nl-BE" sz="1200" dirty="0" err="1"/>
              <a:t>diagnostic</a:t>
            </a:r>
            <a:r>
              <a:rPr lang="nl-BE" sz="1200" dirty="0"/>
              <a:t> </a:t>
            </a:r>
            <a:r>
              <a:rPr lang="nl-BE" sz="1200" dirty="0" err="1"/>
              <a:t>accuracy</a:t>
            </a:r>
            <a:r>
              <a:rPr lang="nl-BE" sz="1200" dirty="0"/>
              <a:t> study. BMC </a:t>
            </a:r>
            <a:r>
              <a:rPr lang="nl-BE" sz="1200" dirty="0" err="1"/>
              <a:t>Geriatr</a:t>
            </a:r>
            <a:r>
              <a:rPr lang="nl-BE" sz="1200" dirty="0"/>
              <a:t> 2022, 22: 187.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Latour K, De Lepeleire J, Jans B et al. Diagnosis, prevention and control of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infections: A survey of routine </a:t>
            </a:r>
            <a:r>
              <a:rPr lang="nl-BE" sz="1200" dirty="0" err="1"/>
              <a:t>practices</a:t>
            </a:r>
            <a:r>
              <a:rPr lang="nl-BE" sz="1200" dirty="0"/>
              <a:t> in </a:t>
            </a:r>
            <a:r>
              <a:rPr lang="nl-BE" sz="1200" dirty="0" err="1"/>
              <a:t>Belgian</a:t>
            </a:r>
            <a:r>
              <a:rPr lang="nl-BE" sz="1200" dirty="0"/>
              <a:t> </a:t>
            </a:r>
            <a:r>
              <a:rPr lang="nl-BE" sz="1200" dirty="0" err="1"/>
              <a:t>nursing</a:t>
            </a:r>
            <a:r>
              <a:rPr lang="nl-BE" sz="1200" dirty="0"/>
              <a:t> homes. J Infect </a:t>
            </a:r>
            <a:r>
              <a:rPr lang="nl-BE" sz="1200" dirty="0" err="1"/>
              <a:t>Prev</a:t>
            </a:r>
            <a:r>
              <a:rPr lang="nl-BE" sz="1200" dirty="0"/>
              <a:t> 2020, 21(5):182-188.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Latour K, </a:t>
            </a:r>
            <a:r>
              <a:rPr lang="nl-BE" sz="1200" dirty="0" err="1"/>
              <a:t>Plüddemann</a:t>
            </a:r>
            <a:r>
              <a:rPr lang="nl-BE" sz="1200" dirty="0"/>
              <a:t> A, Thompson M et al. </a:t>
            </a:r>
            <a:r>
              <a:rPr lang="nl-BE" sz="1200" dirty="0" err="1"/>
              <a:t>Diagnostic</a:t>
            </a:r>
            <a:r>
              <a:rPr lang="nl-BE" sz="1200" dirty="0"/>
              <a:t> </a:t>
            </a:r>
            <a:r>
              <a:rPr lang="nl-BE" sz="1200" dirty="0" err="1"/>
              <a:t>technology</a:t>
            </a:r>
            <a:r>
              <a:rPr lang="nl-BE" sz="1200" dirty="0"/>
              <a:t>: </a:t>
            </a:r>
            <a:r>
              <a:rPr lang="nl-BE" sz="1200" dirty="0" err="1"/>
              <a:t>Alternative</a:t>
            </a:r>
            <a:r>
              <a:rPr lang="nl-BE" sz="1200" dirty="0"/>
              <a:t> sampling </a:t>
            </a:r>
            <a:r>
              <a:rPr lang="nl-BE" sz="1200" dirty="0" err="1"/>
              <a:t>methods</a:t>
            </a:r>
            <a:r>
              <a:rPr lang="nl-BE" sz="1200" dirty="0"/>
              <a:t> </a:t>
            </a:r>
            <a:r>
              <a:rPr lang="nl-BE" sz="1200" dirty="0" err="1"/>
              <a:t>for</a:t>
            </a:r>
            <a:r>
              <a:rPr lang="nl-BE" sz="1200" dirty="0"/>
              <a:t> </a:t>
            </a:r>
            <a:r>
              <a:rPr lang="nl-BE" sz="1200" dirty="0" err="1"/>
              <a:t>collection</a:t>
            </a:r>
            <a:r>
              <a:rPr lang="nl-BE" sz="1200" dirty="0"/>
              <a:t> of urine </a:t>
            </a:r>
            <a:r>
              <a:rPr lang="nl-BE" sz="1200" dirty="0" err="1"/>
              <a:t>specimens</a:t>
            </a:r>
            <a:r>
              <a:rPr lang="nl-BE" sz="1200" dirty="0"/>
              <a:t> in </a:t>
            </a:r>
            <a:r>
              <a:rPr lang="nl-BE" sz="1200" dirty="0" err="1"/>
              <a:t>older</a:t>
            </a:r>
            <a:r>
              <a:rPr lang="nl-BE" sz="1200" dirty="0"/>
              <a:t> </a:t>
            </a:r>
            <a:r>
              <a:rPr lang="nl-BE" sz="1200" dirty="0" err="1"/>
              <a:t>adults</a:t>
            </a:r>
            <a:r>
              <a:rPr lang="nl-BE" sz="1200" dirty="0"/>
              <a:t>. </a:t>
            </a:r>
            <a:r>
              <a:rPr lang="nl-BE" sz="1200" dirty="0" err="1"/>
              <a:t>Fam</a:t>
            </a:r>
            <a:r>
              <a:rPr lang="nl-BE" sz="1200" dirty="0"/>
              <a:t> </a:t>
            </a:r>
            <a:r>
              <a:rPr lang="nl-BE" sz="1200" dirty="0" err="1"/>
              <a:t>Med</a:t>
            </a:r>
            <a:r>
              <a:rPr lang="nl-BE" sz="1200" dirty="0"/>
              <a:t> </a:t>
            </a:r>
            <a:r>
              <a:rPr lang="nl-BE" sz="1200" dirty="0" err="1"/>
              <a:t>Commun</a:t>
            </a:r>
            <a:r>
              <a:rPr lang="nl-BE" sz="1200" dirty="0"/>
              <a:t> Health 2013, 2(1): 43–49.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Leber</a:t>
            </a:r>
            <a:r>
              <a:rPr lang="en-US" sz="1200" dirty="0"/>
              <a:t> et al. Clinical Microbiology Procedures Handbook, 4th edition, ASMP Press 2016.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938865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 dirty="0">
                <a:solidFill>
                  <a:srgbClr val="246194"/>
                </a:solidFill>
                <a:latin typeface="+mn-lt"/>
              </a:rPr>
              <a:t>Referenties </a:t>
            </a:r>
            <a:endParaRPr lang="nl-BE" sz="2800" dirty="0">
              <a:solidFill>
                <a:srgbClr val="246194"/>
              </a:solidFill>
              <a:latin typeface="+mn-lt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1FD9AB-2038-42D6-AE40-E44C220E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" y="946313"/>
            <a:ext cx="11336400" cy="49505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/>
              <a:t>Diagnostiek UWI</a:t>
            </a: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McGeer</a:t>
            </a:r>
            <a:r>
              <a:rPr lang="en-US" sz="1200" dirty="0"/>
              <a:t> A, Campbell B, </a:t>
            </a:r>
            <a:r>
              <a:rPr lang="en-US" sz="1200" dirty="0" err="1"/>
              <a:t>Emori</a:t>
            </a:r>
            <a:r>
              <a:rPr lang="en-US" sz="1200" dirty="0"/>
              <a:t> TG et al. Definitions of infection surveillance in long-term care facilities. Am J Infect Control 1991, 19: 1-7.</a:t>
            </a:r>
            <a:r>
              <a:rPr lang="nl-BE" sz="1200" dirty="0"/>
              <a:t>Ryan S, </a:t>
            </a:r>
            <a:r>
              <a:rPr lang="nl-BE" sz="1200" dirty="0" err="1"/>
              <a:t>Gillespie</a:t>
            </a:r>
            <a:r>
              <a:rPr lang="nl-BE" sz="1200" dirty="0"/>
              <a:t> E, Stuart RL. </a:t>
            </a:r>
            <a:r>
              <a:rPr lang="nl-BE" sz="1200" dirty="0" err="1"/>
              <a:t>Urinary</a:t>
            </a:r>
            <a:r>
              <a:rPr lang="nl-BE" sz="1200" dirty="0"/>
              <a:t> </a:t>
            </a:r>
            <a:r>
              <a:rPr lang="nl-BE" sz="1200" dirty="0" err="1"/>
              <a:t>tract</a:t>
            </a:r>
            <a:r>
              <a:rPr lang="nl-BE" sz="1200" dirty="0"/>
              <a:t> infection surveillance in </a:t>
            </a:r>
            <a:r>
              <a:rPr lang="nl-BE" sz="1200" dirty="0" err="1"/>
              <a:t>residential</a:t>
            </a:r>
            <a:r>
              <a:rPr lang="nl-BE" sz="1200" dirty="0"/>
              <a:t> </a:t>
            </a:r>
            <a:r>
              <a:rPr lang="nl-BE" sz="1200" dirty="0" err="1"/>
              <a:t>aged</a:t>
            </a:r>
            <a:r>
              <a:rPr lang="nl-BE" sz="1200" dirty="0"/>
              <a:t> care. Am J infect Control 2018,46: 67-72.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Stone ND, </a:t>
            </a:r>
            <a:r>
              <a:rPr lang="nl-BE" sz="1200" dirty="0" err="1"/>
              <a:t>Ashraf</a:t>
            </a:r>
            <a:r>
              <a:rPr lang="nl-BE" sz="1200" dirty="0"/>
              <a:t> MS, </a:t>
            </a:r>
            <a:r>
              <a:rPr lang="nl-BE" sz="1200" dirty="0" err="1"/>
              <a:t>Calder</a:t>
            </a:r>
            <a:r>
              <a:rPr lang="nl-BE" sz="1200" dirty="0"/>
              <a:t> J et al. Society </a:t>
            </a:r>
            <a:r>
              <a:rPr lang="nl-BE" sz="1200" dirty="0" err="1"/>
              <a:t>for</a:t>
            </a:r>
            <a:r>
              <a:rPr lang="nl-BE" sz="1200" dirty="0"/>
              <a:t> Healthcare </a:t>
            </a:r>
            <a:r>
              <a:rPr lang="nl-BE" sz="1200" dirty="0" err="1"/>
              <a:t>epidemiology</a:t>
            </a:r>
            <a:r>
              <a:rPr lang="nl-BE" sz="1200" dirty="0"/>
              <a:t> long-term care special interest </a:t>
            </a:r>
            <a:r>
              <a:rPr lang="nl-BE" sz="1200" dirty="0" err="1"/>
              <a:t>group</a:t>
            </a:r>
            <a:r>
              <a:rPr lang="nl-BE" sz="1200" dirty="0"/>
              <a:t>. Surveillance </a:t>
            </a:r>
            <a:r>
              <a:rPr lang="nl-BE" sz="1200" dirty="0" err="1"/>
              <a:t>definitions</a:t>
            </a:r>
            <a:r>
              <a:rPr lang="nl-BE" sz="1200" dirty="0"/>
              <a:t> of infections in long-term care </a:t>
            </a:r>
            <a:r>
              <a:rPr lang="nl-BE" sz="1200" dirty="0" err="1"/>
              <a:t>facilities</a:t>
            </a:r>
            <a:r>
              <a:rPr lang="nl-BE" sz="1200" dirty="0"/>
              <a:t>: </a:t>
            </a:r>
            <a:r>
              <a:rPr lang="nl-BE" sz="1200" dirty="0" err="1"/>
              <a:t>revisiting</a:t>
            </a:r>
            <a:r>
              <a:rPr lang="nl-BE" sz="1200" dirty="0"/>
              <a:t> the </a:t>
            </a:r>
            <a:r>
              <a:rPr lang="nl-BE" sz="1200" dirty="0" err="1"/>
              <a:t>McGeer</a:t>
            </a:r>
            <a:r>
              <a:rPr lang="nl-BE" sz="1200" dirty="0"/>
              <a:t> criteria. Infect Control </a:t>
            </a:r>
            <a:r>
              <a:rPr lang="nl-BE" sz="1200" dirty="0" err="1"/>
              <a:t>Hosp</a:t>
            </a:r>
            <a:r>
              <a:rPr lang="nl-BE" sz="1200" dirty="0"/>
              <a:t> </a:t>
            </a:r>
            <a:r>
              <a:rPr lang="nl-BE" sz="1200" dirty="0" err="1"/>
              <a:t>Epidemiol</a:t>
            </a:r>
            <a:r>
              <a:rPr lang="nl-BE" sz="1200" dirty="0"/>
              <a:t> 2012, 33: 965-77.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Sundén</a:t>
            </a:r>
            <a:r>
              <a:rPr lang="nl-BE" sz="1200" dirty="0"/>
              <a:t> F, </a:t>
            </a:r>
            <a:r>
              <a:rPr lang="nl-BE" sz="1200" dirty="0" err="1"/>
              <a:t>Wullt</a:t>
            </a:r>
            <a:r>
              <a:rPr lang="nl-BE" sz="1200" dirty="0"/>
              <a:t> B.</a:t>
            </a:r>
            <a:r>
              <a:rPr lang="en-US" sz="1200" dirty="0"/>
              <a:t> Predictive value of urinary interleukin-6 for symptomatic urinary tract infections in a nursing home population</a:t>
            </a:r>
            <a:r>
              <a:rPr lang="nl-BE" sz="1200" dirty="0"/>
              <a:t>. Int J </a:t>
            </a:r>
            <a:r>
              <a:rPr lang="nl-BE" sz="1200" dirty="0" err="1"/>
              <a:t>Urology</a:t>
            </a:r>
            <a:r>
              <a:rPr lang="nl-BE" sz="1200" dirty="0"/>
              <a:t> 2016, 23(2): 168-174.</a:t>
            </a:r>
            <a:endParaRPr lang="nl-BE" sz="1200" dirty="0">
              <a:latin typeface="Gilroy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latin typeface="Gilroy"/>
              </a:rPr>
              <a:t>Sundvall</a:t>
            </a:r>
            <a:r>
              <a:rPr lang="en-US" sz="1200" dirty="0">
                <a:latin typeface="Gilroy"/>
              </a:rPr>
              <a:t> PD, Gunnarsson RK. Evaluation of dipstick analysis among elderly residents to detect bacteriuria: a cross-sectional study in 32 nursing homes. BMC </a:t>
            </a:r>
            <a:r>
              <a:rPr lang="en-US" sz="1200" dirty="0" err="1">
                <a:latin typeface="Gilroy"/>
              </a:rPr>
              <a:t>Geriatr</a:t>
            </a:r>
            <a:r>
              <a:rPr lang="en-US" sz="1200" dirty="0">
                <a:latin typeface="Gilroy"/>
              </a:rPr>
              <a:t> 2009, 9: 32.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>
                <a:latin typeface="Gilroy"/>
              </a:rPr>
              <a:t>van </a:t>
            </a:r>
            <a:r>
              <a:rPr lang="nl-BE" sz="1200" dirty="0" err="1">
                <a:latin typeface="Gilroy"/>
              </a:rPr>
              <a:t>Buul</a:t>
            </a:r>
            <a:r>
              <a:rPr lang="nl-BE" sz="1200" dirty="0">
                <a:latin typeface="Gilroy"/>
              </a:rPr>
              <a:t>, </a:t>
            </a:r>
            <a:r>
              <a:rPr lang="nl-BE" sz="1200" dirty="0" err="1">
                <a:latin typeface="Gilroy"/>
              </a:rPr>
              <a:t>Vreeken</a:t>
            </a:r>
            <a:r>
              <a:rPr lang="nl-BE" sz="1200" dirty="0">
                <a:latin typeface="Gilroy"/>
              </a:rPr>
              <a:t> HL, Bradley SF et al. </a:t>
            </a:r>
            <a:r>
              <a:rPr lang="en-US" sz="1200" dirty="0">
                <a:latin typeface="Gilroy"/>
              </a:rPr>
              <a:t>The development of a decision tool for the empiric treatment of suspected urinary tract infection in frail older adults: a </a:t>
            </a:r>
            <a:r>
              <a:rPr lang="en-US" sz="1200" dirty="0" err="1">
                <a:latin typeface="Gilroy"/>
              </a:rPr>
              <a:t>delphi</a:t>
            </a:r>
            <a:r>
              <a:rPr lang="en-US" sz="1200" dirty="0">
                <a:latin typeface="Gilroy"/>
              </a:rPr>
              <a:t> consensus procedure.</a:t>
            </a:r>
            <a:r>
              <a:rPr lang="nl-BE" sz="1200" dirty="0">
                <a:latin typeface="Gilroy"/>
              </a:rPr>
              <a:t> J Am </a:t>
            </a:r>
            <a:r>
              <a:rPr lang="nl-BE" sz="1200" dirty="0" err="1">
                <a:latin typeface="Gilroy"/>
              </a:rPr>
              <a:t>Med</a:t>
            </a:r>
            <a:r>
              <a:rPr lang="nl-BE" sz="1200" dirty="0">
                <a:latin typeface="Gilroy"/>
              </a:rPr>
              <a:t> Dir </a:t>
            </a:r>
            <a:r>
              <a:rPr lang="nl-BE" sz="1200" dirty="0" err="1">
                <a:latin typeface="Gilroy"/>
              </a:rPr>
              <a:t>Assoc</a:t>
            </a:r>
            <a:r>
              <a:rPr lang="nl-BE" sz="1200" dirty="0">
                <a:latin typeface="Gilroy"/>
              </a:rPr>
              <a:t> 2018, 19(9): 757-764.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Van </a:t>
            </a:r>
            <a:r>
              <a:rPr lang="nl-BE" sz="1200" dirty="0" err="1"/>
              <a:t>Crombrugge</a:t>
            </a:r>
            <a:r>
              <a:rPr lang="nl-BE" sz="1200" dirty="0"/>
              <a:t> K, De Lepeleire J. Infectiepreventiebeleid in Vlaamse woonzorgcentra. 2019, Brussel/Leuven, Agentschap Zorg en Gezondheid/Academisch Centrum Huisartsgeneeskunde KU Leuven/groep IDEWE.</a:t>
            </a:r>
            <a:endParaRPr lang="nl-BE" sz="1200" dirty="0">
              <a:latin typeface="Gilroy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 err="1"/>
              <a:t>Verhoeyen</a:t>
            </a:r>
            <a:r>
              <a:rPr lang="nl-BE" sz="1200" dirty="0"/>
              <a:t> E. Urineweginfecties in woonzorgcentra: Literatuuronderzoek van de methode van staalafname bij ouderen vergeleken met de methode van staalafname in de praktijk. Masterproef KU Leuven.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 sz="1200" dirty="0"/>
              <a:t>Yuan Q, </a:t>
            </a:r>
            <a:r>
              <a:rPr lang="nl-BE" sz="1200" dirty="0" err="1"/>
              <a:t>Huang</a:t>
            </a:r>
            <a:r>
              <a:rPr lang="nl-BE" sz="1200" dirty="0"/>
              <a:t> R, Tang L et al. </a:t>
            </a:r>
            <a:r>
              <a:rPr lang="en-US" sz="1200" dirty="0"/>
              <a:t>Screening biomarkers and constructing a predictive model for symptomatic urinary tract infection and asymptomatic bacteriuria in patients undergoing cutaneous ureterostomy: A metagenomic next-generation sequencing study. </a:t>
            </a:r>
            <a:r>
              <a:rPr lang="nl-BE" sz="1200" dirty="0"/>
              <a:t>Dis Markers 2022, 2022: 7056517.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42190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76B1E-3B32-20F5-8992-25BD7C01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Uitdagende klinische diagnostiek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733AB5F-AF8D-A608-AF56-D27497EAF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260132"/>
            <a:ext cx="10866861" cy="4705239"/>
          </a:xfrm>
        </p:spPr>
      </p:pic>
    </p:spTree>
    <p:extLst>
      <p:ext uri="{BB962C8B-B14F-4D97-AF65-F5344CB8AC3E}">
        <p14:creationId xmlns:p14="http://schemas.microsoft.com/office/powerpoint/2010/main" val="76434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07930-9F37-4DF1-842C-F7D7EDEB5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Preventie UWI</a:t>
            </a:r>
          </a:p>
        </p:txBody>
      </p:sp>
    </p:spTree>
    <p:extLst>
      <p:ext uri="{BB962C8B-B14F-4D97-AF65-F5344CB8AC3E}">
        <p14:creationId xmlns:p14="http://schemas.microsoft.com/office/powerpoint/2010/main" val="53311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314868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246194"/>
                </a:solidFill>
                <a:latin typeface="+mn-lt"/>
              </a:rPr>
              <a:t>Preventie UWI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845424C-09F4-42F1-BA7A-113373A69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57422"/>
              </p:ext>
            </p:extLst>
          </p:nvPr>
        </p:nvGraphicFramePr>
        <p:xfrm>
          <a:off x="273377" y="921816"/>
          <a:ext cx="11717518" cy="46745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87994">
                  <a:extLst>
                    <a:ext uri="{9D8B030D-6E8A-4147-A177-3AD203B41FA5}">
                      <a16:colId xmlns:a16="http://schemas.microsoft.com/office/drawing/2014/main" val="3942224382"/>
                    </a:ext>
                  </a:extLst>
                </a:gridCol>
                <a:gridCol w="9129524">
                  <a:extLst>
                    <a:ext uri="{9D8B030D-6E8A-4147-A177-3AD203B41FA5}">
                      <a16:colId xmlns:a16="http://schemas.microsoft.com/office/drawing/2014/main" val="3988028257"/>
                    </a:ext>
                  </a:extLst>
                </a:gridCol>
              </a:tblGrid>
              <a:tr h="40095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dirty="0"/>
                        <a:t>Handhygiëne en andere voorzorgsmaatregelen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44605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r>
                        <a:rPr lang="nl-BE" sz="2000" b="1" dirty="0"/>
                        <a:t>Hydratatie en toiletgang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Stimulatie van de vochtintake om een goede diurese te bevorderen en om het risico op recidiverende UWI te verminderen. (CAVE contra-indicaties zoals cardiaal belaste bewoners)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Stimuleren van een goed toiletgedrag en -houding om de blaas volledig te kunnen ledigen en urinair residu te voorkomen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9383"/>
                  </a:ext>
                </a:extLst>
              </a:tr>
              <a:tr h="433091">
                <a:tc>
                  <a:txBody>
                    <a:bodyPr/>
                    <a:lstStyle/>
                    <a:p>
                      <a:r>
                        <a:rPr lang="nl-BE" sz="2000" b="1" dirty="0"/>
                        <a:t>Mobilisatie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Beweging stimuleren om urinair residu en urine-incontinentie te voorkomen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85772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r>
                        <a:rPr lang="nl-BE" sz="2000" b="1" dirty="0"/>
                        <a:t>Goede intieme hygiëne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Aanbeveling om schaamstreek dagelijks </a:t>
                      </a: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of naargelang individuele behoeften </a:t>
                      </a:r>
                      <a:r>
                        <a:rPr lang="nl-BE" dirty="0"/>
                        <a:t>met water te wassen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Vermijd zeep bij de vrouw, eventueel kan pH neutrale zeep gebruikt worden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01436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Blaasresidubepaling</a:t>
                      </a:r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Bij vermoeden van urineretentie (vb. bij delier of recidiverende UWI)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Via bladderscan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Via éénmalige katheterisatie indien bladderscan ontbreekt of onmogelijk is (vb. bij ascites of een suprapubische wonde)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Opsporen oorzaken van urinair residu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Aandacht voor een goed toiletgedrag en -houding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02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7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3377" y="162468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246194"/>
                </a:solidFill>
                <a:latin typeface="+mn-lt"/>
              </a:rPr>
              <a:t>Preventie UWI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845424C-09F4-42F1-BA7A-113373A69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70461"/>
              </p:ext>
            </p:extLst>
          </p:nvPr>
        </p:nvGraphicFramePr>
        <p:xfrm>
          <a:off x="273377" y="769416"/>
          <a:ext cx="11717519" cy="5394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57994">
                  <a:extLst>
                    <a:ext uri="{9D8B030D-6E8A-4147-A177-3AD203B41FA5}">
                      <a16:colId xmlns:a16="http://schemas.microsoft.com/office/drawing/2014/main" val="2401462096"/>
                    </a:ext>
                  </a:extLst>
                </a:gridCol>
                <a:gridCol w="1996185">
                  <a:extLst>
                    <a:ext uri="{9D8B030D-6E8A-4147-A177-3AD203B41FA5}">
                      <a16:colId xmlns:a16="http://schemas.microsoft.com/office/drawing/2014/main" val="3942224382"/>
                    </a:ext>
                  </a:extLst>
                </a:gridCol>
                <a:gridCol w="7663340">
                  <a:extLst>
                    <a:ext uri="{9D8B030D-6E8A-4147-A177-3AD203B41FA5}">
                      <a16:colId xmlns:a16="http://schemas.microsoft.com/office/drawing/2014/main" val="3988028257"/>
                    </a:ext>
                  </a:extLst>
                </a:gridCol>
              </a:tblGrid>
              <a:tr h="536924">
                <a:tc rowSpan="2">
                  <a:txBody>
                    <a:bodyPr/>
                    <a:lstStyle/>
                    <a:p>
                      <a:r>
                        <a:rPr lang="nl-BE" sz="2000" b="1" dirty="0">
                          <a:solidFill>
                            <a:schemeClr val="tx1"/>
                          </a:solidFill>
                        </a:rPr>
                        <a:t>Vermijd gebruik van urinaire katheters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Correcte plaatsing en zorg aan urinaire katheters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Zie richtlijnen HGR 8889, Van </a:t>
                      </a:r>
                      <a:r>
                        <a:rPr lang="nl-BE" b="0" dirty="0" err="1"/>
                        <a:t>Crombrugge</a:t>
                      </a:r>
                      <a:r>
                        <a:rPr lang="nl-BE" b="0" dirty="0"/>
                        <a:t> K et al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498822"/>
                  </a:ext>
                </a:extLst>
              </a:tr>
              <a:tr h="536924">
                <a:tc vMerge="1"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Correct gebruik van urinaire katheters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Voorkeur voor minst invasieve opvangsystemen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Indicaties voor éénmalige/intermittente katheterisatie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/>
                        <a:t>Urinecultuur indien </a:t>
                      </a:r>
                      <a:r>
                        <a:rPr lang="nl-BE" sz="1600" b="0" dirty="0" err="1"/>
                        <a:t>midstream</a:t>
                      </a:r>
                      <a:r>
                        <a:rPr lang="nl-BE" sz="1600" b="0" dirty="0"/>
                        <a:t> of opvang urine in steriel </a:t>
                      </a:r>
                      <a:r>
                        <a:rPr lang="nl-BE" sz="1600" b="0" dirty="0" err="1"/>
                        <a:t>recipiënt</a:t>
                      </a:r>
                      <a:r>
                        <a:rPr lang="nl-BE" sz="1600" b="0" dirty="0"/>
                        <a:t> onmogelijk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/>
                        <a:t>Acute of chronische urineretentie </a:t>
                      </a:r>
                      <a:r>
                        <a:rPr lang="nl-BE" sz="1600" b="0" i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of bij vermoeden van urineretentie als een bladderscan ontbreekt of onmogelijk is </a:t>
                      </a:r>
                      <a:r>
                        <a:rPr lang="nl-BE" sz="1600" b="0" i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(HGR 8889)</a:t>
                      </a:r>
                      <a:endParaRPr lang="nl-BE" sz="1600" b="0" i="1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/>
                        <a:t>Verplichte langdurige immobilisatie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/>
                        <a:t>Onbehandelbare blaasledigingstoornissen/ chronische urineretentie/ neurogeen blaaslijden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b="0" dirty="0"/>
                        <a:t>Indicaties voor transurethrale verblijfskatheter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/>
                        <a:t>Chronische urineretentie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/>
                        <a:t>Verplichte langdurige immobilisatie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/>
                        <a:t>Comfort voor palliatieve patiënt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/>
                        <a:t>Bevorderen van de wondheling van een open uitgebreide sacrale of perineale wonde bij vrouwelijke incontinente patiënten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/>
                        <a:t>Onbehandelbare blaasledigingstoornissen/ chronische urineretentie/ neurogeen blaaslijden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1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95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320511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246194"/>
                </a:solidFill>
                <a:latin typeface="+mn-lt"/>
              </a:rPr>
              <a:t>Preventie UWI</a:t>
            </a:r>
          </a:p>
        </p:txBody>
      </p:sp>
      <p:graphicFrame>
        <p:nvGraphicFramePr>
          <p:cNvPr id="20" name="Tabel 6">
            <a:extLst>
              <a:ext uri="{FF2B5EF4-FFF2-40B4-BE49-F238E27FC236}">
                <a16:creationId xmlns:a16="http://schemas.microsoft.com/office/drawing/2014/main" id="{7DB7DFC8-E57C-4A24-9DA2-0B776E069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65673"/>
              </p:ext>
            </p:extLst>
          </p:nvPr>
        </p:nvGraphicFramePr>
        <p:xfrm>
          <a:off x="227814" y="927459"/>
          <a:ext cx="11736371" cy="39853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6847">
                  <a:extLst>
                    <a:ext uri="{9D8B030D-6E8A-4147-A177-3AD203B41FA5}">
                      <a16:colId xmlns:a16="http://schemas.microsoft.com/office/drawing/2014/main" val="3942224382"/>
                    </a:ext>
                  </a:extLst>
                </a:gridCol>
                <a:gridCol w="9129524">
                  <a:extLst>
                    <a:ext uri="{9D8B030D-6E8A-4147-A177-3AD203B41FA5}">
                      <a16:colId xmlns:a16="http://schemas.microsoft.com/office/drawing/2014/main" val="3988028257"/>
                    </a:ext>
                  </a:extLst>
                </a:gridCol>
              </a:tblGrid>
              <a:tr h="536924">
                <a:tc>
                  <a:txBody>
                    <a:bodyPr/>
                    <a:lstStyle/>
                    <a:p>
                      <a:r>
                        <a:rPr lang="nl-BE" sz="2000" b="1" dirty="0"/>
                        <a:t>Blaasspoelingen vermijden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800" b="0" dirty="0"/>
                        <a:t>Indicaties voor blaasspoelingen: hematurie, prostaat- of blaaschirurgie, slijmvorming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800" b="1" dirty="0"/>
                        <a:t>Verstopping, lekkage, of vermoeden van een UWI zijn geen indicaties </a:t>
                      </a:r>
                      <a:r>
                        <a:rPr lang="nl-BE" sz="1800" b="0" dirty="0"/>
                        <a:t>voor blaasspoeling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800" b="0" dirty="0"/>
                        <a:t>Bij regelmatig verstopte katheter: advies uroloog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800" b="0" dirty="0"/>
                        <a:t>Techniek blaasspoeling: continue spoeling in </a:t>
                      </a:r>
                      <a:r>
                        <a:rPr lang="nl-BE" sz="1800" b="1" dirty="0"/>
                        <a:t>gesloten systeem met behulp van een katheter met 3 </a:t>
                      </a:r>
                      <a:r>
                        <a:rPr lang="nl-BE" sz="1800" b="1" dirty="0" err="1"/>
                        <a:t>lumina</a:t>
                      </a:r>
                      <a:r>
                        <a:rPr lang="nl-BE" sz="1800" b="0" dirty="0"/>
                        <a:t> (HGR)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47992"/>
                  </a:ext>
                </a:extLst>
              </a:tr>
              <a:tr h="419184">
                <a:tc gridSpan="2">
                  <a:txBody>
                    <a:bodyPr/>
                    <a:lstStyle/>
                    <a:p>
                      <a:r>
                        <a:rPr lang="nl-BE" sz="2000" b="1" dirty="0"/>
                        <a:t>Nazicht voorgeschiedenis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85958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r>
                        <a:rPr lang="nl-BE" sz="2000" b="1" dirty="0"/>
                        <a:t>Nazicht medicatie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/>
                        <a:t>Anticholinergica</a:t>
                      </a:r>
                      <a:r>
                        <a:rPr lang="nl-BE" sz="1800" dirty="0"/>
                        <a:t>, narcotische analgetica, diabetesmedicatie, immuunsuppressiva kunnen urineretentie veroorzaken. Monoklonale antistoffen kunnen UWI als bijwerking hebben.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192925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r>
                        <a:rPr lang="nl-BE" sz="2000" b="1" dirty="0"/>
                        <a:t>Niet-antibiotische profylaxe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Hormoontherapie (vaginale oestrogenen) </a:t>
                      </a: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>kan overwogen worden (NIET bij contra-indicaties of bij praktische/emotionele bezwaren)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Veenbessenextract</a:t>
                      </a: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en –sap </a:t>
                      </a: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>wordt afgeraden</a:t>
                      </a: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>Bij ouderen is de meerwaarde van veenbessen nog onvoldoende duidelijk.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Vitamine C of </a:t>
                      </a:r>
                      <a:r>
                        <a:rPr lang="nl-BE" sz="1800" b="1" dirty="0" err="1">
                          <a:solidFill>
                            <a:schemeClr val="tx1"/>
                          </a:solidFill>
                        </a:rPr>
                        <a:t>probiotica</a:t>
                      </a:r>
                      <a:r>
                        <a:rPr lang="nl-BE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1800" b="0" dirty="0">
                          <a:solidFill>
                            <a:schemeClr val="tx1"/>
                          </a:solidFill>
                        </a:rPr>
                        <a:t>wordt afgeraden.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26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320511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246194"/>
                </a:solidFill>
                <a:latin typeface="+mn-lt"/>
              </a:rPr>
              <a:t>Antibioticaprofylaxe</a:t>
            </a:r>
          </a:p>
        </p:txBody>
      </p:sp>
      <p:graphicFrame>
        <p:nvGraphicFramePr>
          <p:cNvPr id="20" name="Tabel 6">
            <a:extLst>
              <a:ext uri="{FF2B5EF4-FFF2-40B4-BE49-F238E27FC236}">
                <a16:creationId xmlns:a16="http://schemas.microsoft.com/office/drawing/2014/main" id="{7DB7DFC8-E57C-4A24-9DA2-0B776E069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97916"/>
              </p:ext>
            </p:extLst>
          </p:nvPr>
        </p:nvGraphicFramePr>
        <p:xfrm>
          <a:off x="457177" y="1132114"/>
          <a:ext cx="11277646" cy="3992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277646">
                  <a:extLst>
                    <a:ext uri="{9D8B030D-6E8A-4147-A177-3AD203B41FA5}">
                      <a16:colId xmlns:a16="http://schemas.microsoft.com/office/drawing/2014/main" val="3988028257"/>
                    </a:ext>
                  </a:extLst>
                </a:gridCol>
              </a:tblGrid>
              <a:tr h="3540712"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Gezien het hoge risico op (soms ernstige) bijwerkingen wordt een chronische behandeling met antibiotica bij ouderen afgeraden.</a:t>
                      </a:r>
                      <a:r>
                        <a:rPr lang="nl-BE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voordelen van antibioticaprofylaxe wegen niet op tegen de nadelen bij ouderen met recidiverende UWI. </a:t>
                      </a:r>
                      <a:endParaRPr lang="nl-BE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nl-B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Recidiverende urineweginfectie (≥ 3 episoden binnen 1 jaar of ≥  2 episoden in 6 maanden): enkel episode behandelen na uitsluiten van andere oorzaken (enkel bij symptomen). </a:t>
                      </a:r>
                      <a:r>
                        <a:rPr lang="nl-B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 diagnostiek en behandeling van cystitis, prostatitis, ongecompliceerd pyelonefritis verder in het document.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nl-BE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Bij </a:t>
                      </a:r>
                      <a:r>
                        <a:rPr lang="nl-B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blijvende symptomen </a:t>
                      </a:r>
                      <a:r>
                        <a:rPr lang="nl-B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(= geen verbetering van de symptomen na behandeling met antibiotica) </a:t>
                      </a:r>
                      <a:r>
                        <a:rPr lang="nl-B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hoge ziektelast </a:t>
                      </a:r>
                      <a:r>
                        <a:rPr lang="nl-B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een </a:t>
                      </a:r>
                      <a:r>
                        <a:rPr lang="nl-B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specialistisch advies van een infectioloog/uroloog </a:t>
                      </a:r>
                      <a:r>
                        <a:rPr lang="nl-B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aangewezen. Specialist kan antibioticaprofylaxe voorschrijven indien aangewezen: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 50mg nitrofurantoïne per dag OF 3g fosfomycine per week Gedurende maximaal 3 maanden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Herevaluatie</a:t>
                      </a:r>
                      <a:r>
                        <a:rPr lang="nl-B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3 maanden </a:t>
                      </a:r>
                      <a:endParaRPr lang="nl-B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85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07930-9F37-4DF1-842C-F7D7EDEB5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Diagnostiek UWI</a:t>
            </a:r>
          </a:p>
        </p:txBody>
      </p:sp>
    </p:spTree>
    <p:extLst>
      <p:ext uri="{BB962C8B-B14F-4D97-AF65-F5344CB8AC3E}">
        <p14:creationId xmlns:p14="http://schemas.microsoft.com/office/powerpoint/2010/main" val="6436418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CB60F8EC9D8499EE529C20D9F80B5" ma:contentTypeVersion="15" ma:contentTypeDescription="Een nieuw document maken." ma:contentTypeScope="" ma:versionID="e6c9883f9c4e694ccada8cc405a93225">
  <xsd:schema xmlns:xsd="http://www.w3.org/2001/XMLSchema" xmlns:xs="http://www.w3.org/2001/XMLSchema" xmlns:p="http://schemas.microsoft.com/office/2006/metadata/properties" xmlns:ns2="d2bb6858-f7c8-4676-8d40-82df9002ebf9" xmlns:ns3="b0b04002-c0d4-4282-969c-d631fed364e2" targetNamespace="http://schemas.microsoft.com/office/2006/metadata/properties" ma:root="true" ma:fieldsID="d3ea94393439b82ef906c411284488b0" ns2:_="" ns3:_="">
    <xsd:import namespace="d2bb6858-f7c8-4676-8d40-82df9002ebf9"/>
    <xsd:import namespace="b0b04002-c0d4-4282-969c-d631fed364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b6858-f7c8-4676-8d40-82df9002eb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d58f6477-43ac-425e-9e68-0200866a51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04002-c0d4-4282-969c-d631fed36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361ee87-8d29-443a-8936-cc741dce82f4}" ma:internalName="TaxCatchAll" ma:showField="CatchAllData" ma:web="b0b04002-c0d4-4282-969c-d631fed36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b04002-c0d4-4282-969c-d631fed364e2" xsi:nil="true"/>
    <lcf76f155ced4ddcb4097134ff3c332f xmlns="d2bb6858-f7c8-4676-8d40-82df9002ebf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360E51-C557-43A7-8F1D-FFEA38725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b6858-f7c8-4676-8d40-82df9002ebf9"/>
    <ds:schemaRef ds:uri="b0b04002-c0d4-4282-969c-d631fed364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7590AC-136A-48E6-B38A-973185FC841E}">
  <ds:schemaRefs>
    <ds:schemaRef ds:uri="http://schemas.microsoft.com/office/2006/metadata/properties"/>
    <ds:schemaRef ds:uri="http://schemas.microsoft.com/office/infopath/2007/PartnerControls"/>
    <ds:schemaRef ds:uri="b0b04002-c0d4-4282-969c-d631fed364e2"/>
    <ds:schemaRef ds:uri="d2bb6858-f7c8-4676-8d40-82df9002ebf9"/>
  </ds:schemaRefs>
</ds:datastoreItem>
</file>

<file path=customXml/itemProps3.xml><?xml version="1.0" encoding="utf-8"?>
<ds:datastoreItem xmlns:ds="http://schemas.openxmlformats.org/officeDocument/2006/customXml" ds:itemID="{03A8C67C-0C8F-42CC-8187-BD9C20542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2387</Words>
  <Application>Microsoft Office PowerPoint</Application>
  <PresentationFormat>Breedbeeld</PresentationFormat>
  <Paragraphs>159</Paragraphs>
  <Slides>23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Gilroy</vt:lpstr>
      <vt:lpstr>GILROY-SEMIBOLD</vt:lpstr>
      <vt:lpstr>Wingdings</vt:lpstr>
      <vt:lpstr>Kantoorthema</vt:lpstr>
      <vt:lpstr> D Preventie en  diagnostiek van urineweginfecties in woonzorgcentra  </vt:lpstr>
      <vt:lpstr>UWI in WZC </vt:lpstr>
      <vt:lpstr>Uitdagende klinische diagnostiek </vt:lpstr>
      <vt:lpstr>Preventie UWI</vt:lpstr>
      <vt:lpstr>PowerPoint-presentatie</vt:lpstr>
      <vt:lpstr>PowerPoint-presentatie</vt:lpstr>
      <vt:lpstr>PowerPoint-presentatie</vt:lpstr>
      <vt:lpstr>PowerPoint-presentatie</vt:lpstr>
      <vt:lpstr>Diagnostiek UWI</vt:lpstr>
      <vt:lpstr>PowerPoint-presentatie</vt:lpstr>
      <vt:lpstr>PowerPoint-presentatie</vt:lpstr>
      <vt:lpstr>PowerPoint-presentatie</vt:lpstr>
      <vt:lpstr>PowerPoint-presentatie</vt:lpstr>
      <vt:lpstr>PowerPoint-presentatie</vt:lpstr>
      <vt:lpstr>Campagne Urineweginfecties in woonzorgcentra : kernboodschap</vt:lpstr>
      <vt:lpstr>Waarom deze campagne </vt:lpstr>
      <vt:lpstr>PowerPoint-presentatie</vt:lpstr>
      <vt:lpstr>PowerPoint-presentatie</vt:lpstr>
      <vt:lpstr>PowerPoint-presentatie</vt:lpstr>
      <vt:lpstr> D Behandeling van urineweginfecties in woonzorgcentra 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Regionale survey QI IPC en AMS</dc:title>
  <dc:creator>Langbeen Jodie</dc:creator>
  <cp:lastModifiedBy>Veerle Cossey</cp:lastModifiedBy>
  <cp:revision>32</cp:revision>
  <cp:lastPrinted>2023-10-06T16:35:42Z</cp:lastPrinted>
  <dcterms:created xsi:type="dcterms:W3CDTF">2022-09-22T14:31:41Z</dcterms:created>
  <dcterms:modified xsi:type="dcterms:W3CDTF">2024-07-15T12:36:47Z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0x0101003A0CB60F8EC9D8499EE529C20D9F80B5</vt:lpwstr>
  </property>
  <property fmtid="{D5CDD505-2E9C-101B-9397-08002B2CF9AE}" pid="3" name="MediaServiceImageTags">
    <vt:lpwstr/>
  </property>
</Properties>
</file>