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2" r:id="rId6"/>
    <p:sldId id="263" r:id="rId7"/>
    <p:sldId id="264" r:id="rId8"/>
    <p:sldId id="260" r:id="rId9"/>
    <p:sldId id="261" r:id="rId10"/>
    <p:sldId id="265" r:id="rId11"/>
    <p:sldId id="266" r:id="rId12"/>
    <p:sldId id="267" r:id="rId13"/>
    <p:sldId id="268" r:id="rId14"/>
    <p:sldId id="270" r:id="rId15"/>
    <p:sldId id="271" r:id="rId16"/>
    <p:sldId id="272" r:id="rId17"/>
    <p:sldId id="273" r:id="rId18"/>
    <p:sldId id="274" r:id="rId19"/>
    <p:sldId id="275" r:id="rId20"/>
    <p:sldId id="276" r:id="rId21"/>
    <p:sldId id="279" r:id="rId22"/>
    <p:sldId id="278" r:id="rId23"/>
    <p:sldId id="277" r:id="rId24"/>
    <p:sldId id="280" r:id="rId25"/>
    <p:sldId id="281" r:id="rId26"/>
    <p:sldId id="282" r:id="rId27"/>
    <p:sldId id="283" r:id="rId28"/>
    <p:sldId id="284" r:id="rId29"/>
    <p:sldId id="285" r:id="rId30"/>
    <p:sldId id="303" r:id="rId31"/>
    <p:sldId id="290" r:id="rId32"/>
    <p:sldId id="296" r:id="rId33"/>
    <p:sldId id="301" r:id="rId34"/>
    <p:sldId id="299" r:id="rId35"/>
    <p:sldId id="286" r:id="rId36"/>
    <p:sldId id="287" r:id="rId37"/>
    <p:sldId id="293" r:id="rId38"/>
    <p:sldId id="297" r:id="rId39"/>
    <p:sldId id="298" r:id="rId40"/>
    <p:sldId id="295" r:id="rId41"/>
    <p:sldId id="294" r:id="rId42"/>
    <p:sldId id="288" r:id="rId43"/>
    <p:sldId id="289" r:id="rId44"/>
    <p:sldId id="291" r:id="rId45"/>
    <p:sldId id="292" r:id="rId46"/>
    <p:sldId id="300" r:id="rId47"/>
    <p:sldId id="302"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0025" autoAdjust="0"/>
  </p:normalViewPr>
  <p:slideViewPr>
    <p:cSldViewPr snapToGrid="0">
      <p:cViewPr varScale="1">
        <p:scale>
          <a:sx n="61" d="100"/>
          <a:sy n="61" d="100"/>
        </p:scale>
        <p:origin x="15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9A383-7FE1-49D5-9FCF-30EA598D5BCC}" type="datetimeFigureOut">
              <a:rPr lang="nl-BE" smtClean="0"/>
              <a:t>27/10/2020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C9B24-6697-4325-9FB6-A9866BB36E8C}" type="slidenum">
              <a:rPr lang="nl-BE" smtClean="0"/>
              <a:t>‹nr.›</a:t>
            </a:fld>
            <a:endParaRPr lang="nl-BE"/>
          </a:p>
        </p:txBody>
      </p:sp>
    </p:spTree>
    <p:extLst>
      <p:ext uri="{BB962C8B-B14F-4D97-AF65-F5344CB8AC3E}">
        <p14:creationId xmlns:p14="http://schemas.microsoft.com/office/powerpoint/2010/main" val="108838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Laat in eerste instantie volgende medewerkers werken op de cohorte: • medewerkers die zich vrijwillig opgeven om in de cohorte te werken; • medewerkers die positief voor COVID-19 zijn getest: ➢ symptomatische medewerkers die positief getest zijn en het werk mogen hernemen, na een thuisisolatie van minimum zeven dagen na start van de symptomen én minimum drie dagen zonder koorts én met een verbetering van de luchtwegsymptomen; ➢ asymptomatisch zorgpersoneel die positief is getest, blijft in thuisisolatie tot zeven dagen na de datum van de </a:t>
            </a:r>
            <a:r>
              <a:rPr lang="nl-BE" dirty="0" err="1" smtClean="0"/>
              <a:t>staalname</a:t>
            </a:r>
            <a:r>
              <a:rPr lang="nl-BE" dirty="0" smtClean="0"/>
              <a:t>. Indien de beschikbaarheid van personeel beperkt is, kan de persoon verder werken mits het dragen van een chirurgisch mondneusmasker en een pagina 4 van 15 verscherpte handhygiëne en enkel op een cohorte/COVID-19 afdeling</a:t>
            </a:r>
            <a:endParaRPr lang="nl-BE" dirty="0"/>
          </a:p>
        </p:txBody>
      </p:sp>
      <p:sp>
        <p:nvSpPr>
          <p:cNvPr id="4" name="Tijdelijke aanduiding voor dianummer 3"/>
          <p:cNvSpPr>
            <a:spLocks noGrp="1"/>
          </p:cNvSpPr>
          <p:nvPr>
            <p:ph type="sldNum" sz="quarter" idx="10"/>
          </p:nvPr>
        </p:nvSpPr>
        <p:spPr/>
        <p:txBody>
          <a:bodyPr/>
          <a:lstStyle/>
          <a:p>
            <a:fld id="{077C9B24-6697-4325-9FB6-A9866BB36E8C}" type="slidenum">
              <a:rPr lang="nl-BE" smtClean="0"/>
              <a:t>27</a:t>
            </a:fld>
            <a:endParaRPr lang="nl-BE"/>
          </a:p>
        </p:txBody>
      </p:sp>
    </p:spTree>
    <p:extLst>
      <p:ext uri="{BB962C8B-B14F-4D97-AF65-F5344CB8AC3E}">
        <p14:creationId xmlns:p14="http://schemas.microsoft.com/office/powerpoint/2010/main" val="8974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Cave bewoners</a:t>
            </a:r>
            <a:r>
              <a:rPr lang="nl-BE" baseline="0" dirty="0" smtClean="0"/>
              <a:t> met wegloopgedrag/dementieel beeld/Fixatie te vermijden</a:t>
            </a:r>
            <a:endParaRPr lang="nl-BE" dirty="0"/>
          </a:p>
        </p:txBody>
      </p:sp>
      <p:sp>
        <p:nvSpPr>
          <p:cNvPr id="4" name="Tijdelijke aanduiding voor dianummer 3"/>
          <p:cNvSpPr>
            <a:spLocks noGrp="1"/>
          </p:cNvSpPr>
          <p:nvPr>
            <p:ph type="sldNum" sz="quarter" idx="10"/>
          </p:nvPr>
        </p:nvSpPr>
        <p:spPr/>
        <p:txBody>
          <a:bodyPr/>
          <a:lstStyle/>
          <a:p>
            <a:fld id="{077C9B24-6697-4325-9FB6-A9866BB36E8C}" type="slidenum">
              <a:rPr lang="nl-BE" smtClean="0"/>
              <a:t>29</a:t>
            </a:fld>
            <a:endParaRPr lang="nl-BE"/>
          </a:p>
        </p:txBody>
      </p:sp>
    </p:spTree>
    <p:extLst>
      <p:ext uri="{BB962C8B-B14F-4D97-AF65-F5344CB8AC3E}">
        <p14:creationId xmlns:p14="http://schemas.microsoft.com/office/powerpoint/2010/main" val="79165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Cave bewoners</a:t>
            </a:r>
            <a:r>
              <a:rPr lang="nl-BE" baseline="0" dirty="0" smtClean="0"/>
              <a:t> met wegloopgedrag/dementieel beeld/Fixatie te vermijden</a:t>
            </a:r>
            <a:endParaRPr lang="nl-BE" dirty="0"/>
          </a:p>
        </p:txBody>
      </p:sp>
      <p:sp>
        <p:nvSpPr>
          <p:cNvPr id="4" name="Tijdelijke aanduiding voor dianummer 3"/>
          <p:cNvSpPr>
            <a:spLocks noGrp="1"/>
          </p:cNvSpPr>
          <p:nvPr>
            <p:ph type="sldNum" sz="quarter" idx="10"/>
          </p:nvPr>
        </p:nvSpPr>
        <p:spPr/>
        <p:txBody>
          <a:bodyPr/>
          <a:lstStyle/>
          <a:p>
            <a:fld id="{077C9B24-6697-4325-9FB6-A9866BB36E8C}" type="slidenum">
              <a:rPr lang="nl-BE" smtClean="0"/>
              <a:t>36</a:t>
            </a:fld>
            <a:endParaRPr lang="nl-BE"/>
          </a:p>
        </p:txBody>
      </p:sp>
    </p:spTree>
    <p:extLst>
      <p:ext uri="{BB962C8B-B14F-4D97-AF65-F5344CB8AC3E}">
        <p14:creationId xmlns:p14="http://schemas.microsoft.com/office/powerpoint/2010/main" val="372252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Enkele persoonlijke spullen kunnen meegenomen worden (bv. foto’s, …). Anderzijds moet er ook rekening worden gehouden met de schoonmaak: deze moet zo efficiënt mogelijk plaatsvinden. Het is belangrijk om een balans te vinden tussen de huiselijke factor en op efficiënte wijze cohortzorg organiseren. - Bij het gebruik van een gemeenschappelijke ruimte waar verschillende COVID-19 bewoners worden ondergebracht, moet er voorzien worden in een afscheiding tussen de bedden (mobiele afschermwanden, bv. kamerscherm, …) om de minimale privacy te kunnen waarborgen. Indien mogelijk, zorg ervoor dat de tussenschermen de inval van het daglicht niet te veel hinderen. - Er moet eveneens voldoende ruimte zijn voor de verzorging van de bewoners (gebruik van tillift, …) en per bewoner moet er voldoende ruimte zijn voor minstens een nachttafel en zetel. Bewoners moeten hun eigen waardevolle spullen veilig kunnen bewaren. - Er moet in de verzorgingszone ook aandacht zijn voor de rust en de privacy van de bewoners door rusthoeken of afzonderlijke zithoeken te voorzien (indien mogelijk). - Tracht een zo natuurlijk mogelijk dagritme te behouden en de normale werking van het woonzorgcentrum te benaderen. Voorzie aangepaste activiteiten voor bewoners die hier nood aan hebben. </a:t>
            </a:r>
            <a:endParaRPr lang="nl-BE" dirty="0"/>
          </a:p>
        </p:txBody>
      </p:sp>
      <p:sp>
        <p:nvSpPr>
          <p:cNvPr id="4" name="Tijdelijke aanduiding voor dianummer 3"/>
          <p:cNvSpPr>
            <a:spLocks noGrp="1"/>
          </p:cNvSpPr>
          <p:nvPr>
            <p:ph type="sldNum" sz="quarter" idx="10"/>
          </p:nvPr>
        </p:nvSpPr>
        <p:spPr/>
        <p:txBody>
          <a:bodyPr/>
          <a:lstStyle/>
          <a:p>
            <a:fld id="{077C9B24-6697-4325-9FB6-A9866BB36E8C}" type="slidenum">
              <a:rPr lang="nl-BE" smtClean="0"/>
              <a:t>43</a:t>
            </a:fld>
            <a:endParaRPr lang="nl-BE"/>
          </a:p>
        </p:txBody>
      </p:sp>
    </p:spTree>
    <p:extLst>
      <p:ext uri="{BB962C8B-B14F-4D97-AF65-F5344CB8AC3E}">
        <p14:creationId xmlns:p14="http://schemas.microsoft.com/office/powerpoint/2010/main" val="74924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335884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98841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243678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289573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201891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A0E3571-B433-4CF0-96D5-0FD1EFD6DE85}" type="datetimeFigureOut">
              <a:rPr lang="nl-BE" smtClean="0"/>
              <a:t>27/10/2020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9876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A0E3571-B433-4CF0-96D5-0FD1EFD6DE85}" type="datetimeFigureOut">
              <a:rPr lang="nl-BE" smtClean="0"/>
              <a:t>27/10/2020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119699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A0E3571-B433-4CF0-96D5-0FD1EFD6DE85}" type="datetimeFigureOut">
              <a:rPr lang="nl-BE" smtClean="0"/>
              <a:t>27/10/2020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295252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0E3571-B433-4CF0-96D5-0FD1EFD6DE85}" type="datetimeFigureOut">
              <a:rPr lang="nl-BE" smtClean="0"/>
              <a:t>27/10/2020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4161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A0E3571-B433-4CF0-96D5-0FD1EFD6DE85}" type="datetimeFigureOut">
              <a:rPr lang="nl-BE" smtClean="0"/>
              <a:t>27/10/2020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270130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A0E3571-B433-4CF0-96D5-0FD1EFD6DE85}" type="datetimeFigureOut">
              <a:rPr lang="nl-BE" smtClean="0"/>
              <a:t>27/10/2020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3D5427C-DB46-44BE-A3EF-1506A4B83041}" type="slidenum">
              <a:rPr lang="nl-BE" smtClean="0"/>
              <a:t>‹nr.›</a:t>
            </a:fld>
            <a:endParaRPr lang="nl-BE"/>
          </a:p>
        </p:txBody>
      </p:sp>
    </p:spTree>
    <p:extLst>
      <p:ext uri="{BB962C8B-B14F-4D97-AF65-F5344CB8AC3E}">
        <p14:creationId xmlns:p14="http://schemas.microsoft.com/office/powerpoint/2010/main" val="79516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E3571-B433-4CF0-96D5-0FD1EFD6DE85}" type="datetimeFigureOut">
              <a:rPr lang="nl-BE" smtClean="0"/>
              <a:t>27/10/2020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5427C-DB46-44BE-A3EF-1506A4B83041}" type="slidenum">
              <a:rPr lang="nl-BE" smtClean="0"/>
              <a:t>‹nr.›</a:t>
            </a:fld>
            <a:endParaRPr lang="nl-BE"/>
          </a:p>
        </p:txBody>
      </p:sp>
    </p:spTree>
    <p:extLst>
      <p:ext uri="{BB962C8B-B14F-4D97-AF65-F5344CB8AC3E}">
        <p14:creationId xmlns:p14="http://schemas.microsoft.com/office/powerpoint/2010/main" val="265335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fif"/><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zorg-en-gezondheid.be/sites/default/files/atoms/files/Update%20draaiboek%20COVID-19%20WZC_23-10-2020_DEF.pdf" TargetMode="External"/><Relationship Id="rId2" Type="http://schemas.openxmlformats.org/officeDocument/2006/relationships/hyperlink" Target="https://www.zorg-en-gezondheid.be/sites/default/files/atoms/files/Update%20draaiboek%20cohorteren%20WZC_22-10-2020_DEF.pdf" TargetMode="External"/><Relationship Id="rId1" Type="http://schemas.openxmlformats.org/officeDocument/2006/relationships/slideLayout" Target="../slideLayouts/slideLayout2.xml"/><Relationship Id="rId4" Type="http://schemas.openxmlformats.org/officeDocument/2006/relationships/hyperlink" Target="https://www.zorg-en-gezondheid.be/sites/default/files/atoms/files/Werkinstrument%20Infectiepreventiebeleid%20Vlaamse%20woonzorgcentra_jan2020.pdf.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Isoleren en </a:t>
            </a:r>
            <a:r>
              <a:rPr lang="nl-BE" dirty="0" err="1" smtClean="0"/>
              <a:t>cohorteren</a:t>
            </a:r>
            <a:endParaRPr lang="nl-BE" dirty="0"/>
          </a:p>
        </p:txBody>
      </p:sp>
      <p:sp>
        <p:nvSpPr>
          <p:cNvPr id="3" name="Ondertitel 2"/>
          <p:cNvSpPr>
            <a:spLocks noGrp="1"/>
          </p:cNvSpPr>
          <p:nvPr>
            <p:ph type="subTitle" idx="1"/>
          </p:nvPr>
        </p:nvSpPr>
        <p:spPr/>
        <p:txBody>
          <a:bodyPr/>
          <a:lstStyle/>
          <a:p>
            <a:r>
              <a:rPr lang="nl-BE" dirty="0" smtClean="0"/>
              <a:t>Webinar </a:t>
            </a:r>
            <a:r>
              <a:rPr lang="nl-BE" dirty="0"/>
              <a:t>KBS </a:t>
            </a:r>
            <a:r>
              <a:rPr lang="nl-BE" dirty="0" smtClean="0"/>
              <a:t>- Train </a:t>
            </a:r>
            <a:r>
              <a:rPr lang="nl-BE" dirty="0" err="1"/>
              <a:t>the</a:t>
            </a:r>
            <a:r>
              <a:rPr lang="nl-BE" dirty="0"/>
              <a:t> trainer </a:t>
            </a:r>
            <a:r>
              <a:rPr lang="nl-BE" dirty="0" smtClean="0"/>
              <a:t>(KHOBRA vzw)</a:t>
            </a:r>
          </a:p>
          <a:p>
            <a:r>
              <a:rPr lang="nl-BE" dirty="0" smtClean="0"/>
              <a:t>Kristof Muylaert</a:t>
            </a:r>
            <a:endParaRPr lang="nl-BE" dirty="0"/>
          </a:p>
          <a:p>
            <a:endParaRPr lang="nl-BE" dirty="0"/>
          </a:p>
        </p:txBody>
      </p:sp>
    </p:spTree>
    <p:extLst>
      <p:ext uri="{BB962C8B-B14F-4D97-AF65-F5344CB8AC3E}">
        <p14:creationId xmlns:p14="http://schemas.microsoft.com/office/powerpoint/2010/main" val="22853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Isoleren/</a:t>
            </a:r>
            <a:r>
              <a:rPr lang="nl-BE" b="1" dirty="0" err="1" smtClean="0"/>
              <a:t>cohorteren</a:t>
            </a:r>
            <a:r>
              <a:rPr lang="nl-BE" b="1" dirty="0" smtClean="0"/>
              <a:t> in de praktijk</a:t>
            </a:r>
            <a:endParaRPr lang="nl-BE" b="1" dirty="0"/>
          </a:p>
        </p:txBody>
      </p:sp>
      <p:pic>
        <p:nvPicPr>
          <p:cNvPr id="4" name="Afbeelding 3"/>
          <p:cNvPicPr>
            <a:picLocks noChangeAspect="1"/>
          </p:cNvPicPr>
          <p:nvPr/>
        </p:nvPicPr>
        <p:blipFill>
          <a:blip r:embed="rId2"/>
          <a:stretch>
            <a:fillRect/>
          </a:stretch>
        </p:blipFill>
        <p:spPr>
          <a:xfrm>
            <a:off x="3225438" y="1367653"/>
            <a:ext cx="5369922" cy="5284835"/>
          </a:xfrm>
          <a:prstGeom prst="rect">
            <a:avLst/>
          </a:prstGeom>
        </p:spPr>
      </p:pic>
    </p:spTree>
    <p:extLst>
      <p:ext uri="{BB962C8B-B14F-4D97-AF65-F5344CB8AC3E}">
        <p14:creationId xmlns:p14="http://schemas.microsoft.com/office/powerpoint/2010/main" val="299566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Isoleren/</a:t>
            </a:r>
            <a:r>
              <a:rPr lang="nl-BE" dirty="0" err="1" smtClean="0"/>
              <a:t>cohorteren</a:t>
            </a:r>
            <a:r>
              <a:rPr lang="nl-BE" dirty="0" smtClean="0"/>
              <a:t> in de praktijk</a:t>
            </a:r>
            <a:endParaRPr lang="nl-BE" dirty="0"/>
          </a:p>
        </p:txBody>
      </p:sp>
      <p:sp>
        <p:nvSpPr>
          <p:cNvPr id="3" name="Tijdelijke aanduiding voor inhoud 2"/>
          <p:cNvSpPr>
            <a:spLocks noGrp="1"/>
          </p:cNvSpPr>
          <p:nvPr>
            <p:ph idx="1"/>
          </p:nvPr>
        </p:nvSpPr>
        <p:spPr/>
        <p:txBody>
          <a:bodyPr/>
          <a:lstStyle/>
          <a:p>
            <a:r>
              <a:rPr lang="nl-BE" b="1" dirty="0" smtClean="0"/>
              <a:t>Basisvoorwaarden</a:t>
            </a:r>
            <a:r>
              <a:rPr lang="nl-BE" dirty="0" smtClean="0"/>
              <a:t>:</a:t>
            </a:r>
          </a:p>
          <a:p>
            <a:endParaRPr lang="nl-BE" dirty="0"/>
          </a:p>
          <a:p>
            <a:pPr lvl="1">
              <a:buFont typeface="Wingdings" panose="05000000000000000000" pitchFamily="2" charset="2"/>
              <a:buChar char="q"/>
            </a:pPr>
            <a:r>
              <a:rPr lang="nl-BE" dirty="0"/>
              <a:t> </a:t>
            </a:r>
            <a:r>
              <a:rPr lang="nl-BE" dirty="0" smtClean="0"/>
              <a:t>Kennis algemene voorzorgsmaatregelen</a:t>
            </a:r>
          </a:p>
          <a:p>
            <a:pPr lvl="1">
              <a:buFont typeface="Wingdings" panose="05000000000000000000" pitchFamily="2" charset="2"/>
              <a:buChar char="q"/>
            </a:pPr>
            <a:r>
              <a:rPr lang="nl-BE" dirty="0" smtClean="0"/>
              <a:t> Communicatie (personeel/personeel/externen)</a:t>
            </a:r>
          </a:p>
          <a:p>
            <a:pPr lvl="1">
              <a:buFont typeface="Wingdings" panose="05000000000000000000" pitchFamily="2" charset="2"/>
              <a:buChar char="q"/>
            </a:pPr>
            <a:r>
              <a:rPr lang="nl-BE" dirty="0"/>
              <a:t> </a:t>
            </a:r>
            <a:r>
              <a:rPr lang="nl-BE" dirty="0" smtClean="0"/>
              <a:t>Kennis bijkomende maatregelen</a:t>
            </a:r>
          </a:p>
          <a:p>
            <a:pPr lvl="1">
              <a:buFont typeface="Wingdings" panose="05000000000000000000" pitchFamily="2" charset="2"/>
              <a:buChar char="q"/>
            </a:pPr>
            <a:r>
              <a:rPr lang="nl-BE" dirty="0"/>
              <a:t> </a:t>
            </a:r>
            <a:r>
              <a:rPr lang="nl-BE" dirty="0" smtClean="0"/>
              <a:t>Visualisatie (bijkomende) maatregelen </a:t>
            </a:r>
          </a:p>
          <a:p>
            <a:pPr lvl="1">
              <a:buFont typeface="Wingdings" panose="05000000000000000000" pitchFamily="2" charset="2"/>
              <a:buChar char="q"/>
            </a:pPr>
            <a:r>
              <a:rPr lang="nl-BE" dirty="0"/>
              <a:t> </a:t>
            </a:r>
            <a:r>
              <a:rPr lang="nl-BE" dirty="0" smtClean="0"/>
              <a:t>(Her)evaluatie maatregelen</a:t>
            </a:r>
          </a:p>
          <a:p>
            <a:pPr marL="0" indent="0">
              <a:buNone/>
            </a:pPr>
            <a:endParaRPr lang="nl-BE" dirty="0" smtClean="0"/>
          </a:p>
          <a:p>
            <a:pPr marL="0" indent="0">
              <a:buNone/>
            </a:pPr>
            <a:endParaRPr lang="nl-BE" dirty="0" smtClean="0"/>
          </a:p>
        </p:txBody>
      </p:sp>
    </p:spTree>
    <p:extLst>
      <p:ext uri="{BB962C8B-B14F-4D97-AF65-F5344CB8AC3E}">
        <p14:creationId xmlns:p14="http://schemas.microsoft.com/office/powerpoint/2010/main" val="185496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Kennis algemene voorzorgsmaatregelen  </a:t>
            </a:r>
            <a:endParaRPr lang="nl-BE" dirty="0"/>
          </a:p>
        </p:txBody>
      </p:sp>
      <p:pic>
        <p:nvPicPr>
          <p:cNvPr id="4" name="Afbeelding 3"/>
          <p:cNvPicPr>
            <a:picLocks noChangeAspect="1"/>
          </p:cNvPicPr>
          <p:nvPr/>
        </p:nvPicPr>
        <p:blipFill>
          <a:blip r:embed="rId2"/>
          <a:stretch>
            <a:fillRect/>
          </a:stretch>
        </p:blipFill>
        <p:spPr>
          <a:xfrm>
            <a:off x="981075" y="2079852"/>
            <a:ext cx="5114925" cy="1914525"/>
          </a:xfrm>
          <a:prstGeom prst="rect">
            <a:avLst/>
          </a:prstGeom>
        </p:spPr>
      </p:pic>
      <p:pic>
        <p:nvPicPr>
          <p:cNvPr id="5" name="Afbeelding 4"/>
          <p:cNvPicPr>
            <a:picLocks noChangeAspect="1"/>
          </p:cNvPicPr>
          <p:nvPr/>
        </p:nvPicPr>
        <p:blipFill>
          <a:blip r:embed="rId3"/>
          <a:stretch>
            <a:fillRect/>
          </a:stretch>
        </p:blipFill>
        <p:spPr>
          <a:xfrm>
            <a:off x="6031502" y="3616899"/>
            <a:ext cx="5124178" cy="2450390"/>
          </a:xfrm>
          <a:prstGeom prst="rect">
            <a:avLst/>
          </a:prstGeom>
        </p:spPr>
      </p:pic>
    </p:spTree>
    <p:extLst>
      <p:ext uri="{BB962C8B-B14F-4D97-AF65-F5344CB8AC3E}">
        <p14:creationId xmlns:p14="http://schemas.microsoft.com/office/powerpoint/2010/main" val="300599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dirty="0" smtClean="0"/>
              <a:t> </a:t>
            </a:r>
            <a:r>
              <a:rPr lang="nl-BE" sz="4400" kern="1200" dirty="0">
                <a:solidFill>
                  <a:schemeClr val="tx1"/>
                </a:solidFill>
                <a:latin typeface="+mj-lt"/>
                <a:ea typeface="+mj-ea"/>
                <a:cs typeface="+mj-cs"/>
              </a:rPr>
              <a:t>Communicatie</a:t>
            </a:r>
            <a:r>
              <a:rPr lang="nl-BE" dirty="0" smtClean="0"/>
              <a:t> </a:t>
            </a:r>
            <a:r>
              <a:rPr lang="nl-BE" sz="4400" kern="1200" dirty="0" smtClean="0">
                <a:solidFill>
                  <a:schemeClr val="tx1"/>
                </a:solidFill>
                <a:latin typeface="+mj-lt"/>
                <a:ea typeface="+mj-ea"/>
                <a:cs typeface="+mj-cs"/>
              </a:rPr>
              <a:t>personeel/bewoners/externen</a:t>
            </a:r>
            <a:r>
              <a:rPr lang="nl-BE" dirty="0" smtClean="0"/>
              <a:t/>
            </a:r>
            <a:br>
              <a:rPr lang="nl-BE" dirty="0" smtClean="0"/>
            </a:br>
            <a:endParaRPr lang="nl-BE" dirty="0"/>
          </a:p>
        </p:txBody>
      </p:sp>
      <p:sp>
        <p:nvSpPr>
          <p:cNvPr id="3" name="Tijdelijke aanduiding voor inhoud 2"/>
          <p:cNvSpPr>
            <a:spLocks noGrp="1"/>
          </p:cNvSpPr>
          <p:nvPr>
            <p:ph idx="1"/>
          </p:nvPr>
        </p:nvSpPr>
        <p:spPr/>
        <p:txBody>
          <a:bodyPr/>
          <a:lstStyle/>
          <a:p>
            <a:r>
              <a:rPr lang="nl-BE" b="1" dirty="0" smtClean="0"/>
              <a:t>Personeel</a:t>
            </a:r>
            <a:r>
              <a:rPr lang="nl-BE" dirty="0" smtClean="0"/>
              <a:t>:</a:t>
            </a:r>
            <a:br>
              <a:rPr lang="nl-BE" dirty="0" smtClean="0"/>
            </a:br>
            <a:endParaRPr lang="nl-BE" dirty="0" smtClean="0"/>
          </a:p>
          <a:p>
            <a:pPr lvl="1"/>
            <a:r>
              <a:rPr lang="nl-BE" dirty="0" smtClean="0"/>
              <a:t>Het volledige personeelsbestand (dag/nacht) én de verschillende disciplines dienen tijdig op de hoogte te zijn van de genomen maatregelen</a:t>
            </a:r>
          </a:p>
          <a:p>
            <a:pPr lvl="1"/>
            <a:r>
              <a:rPr lang="nl-BE" dirty="0" smtClean="0"/>
              <a:t>Keuze voor 1 of maximum 2 efficiënte communicatieplatformen</a:t>
            </a:r>
          </a:p>
          <a:p>
            <a:pPr lvl="1"/>
            <a:r>
              <a:rPr lang="nl-BE" dirty="0" smtClean="0"/>
              <a:t>Aangeven wie beslissingen kan nemen</a:t>
            </a:r>
          </a:p>
          <a:p>
            <a:pPr lvl="1"/>
            <a:r>
              <a:rPr lang="nl-BE" dirty="0" smtClean="0"/>
              <a:t>Aanspreekpunt voor vragen (ook in weekends/op feestdagen,..)</a:t>
            </a:r>
          </a:p>
          <a:p>
            <a:pPr lvl="1"/>
            <a:r>
              <a:rPr lang="nl-BE" dirty="0" smtClean="0"/>
              <a:t>Benadrukken dat de gegeven informatie kan veranderen en dat iedereen zich goed moet blijven informeren</a:t>
            </a:r>
          </a:p>
          <a:p>
            <a:pPr lvl="1"/>
            <a:r>
              <a:rPr lang="nl-BE" dirty="0" smtClean="0"/>
              <a:t>Samen verantwoordelijk: help elkaar</a:t>
            </a:r>
            <a:endParaRPr lang="nl-BE" dirty="0"/>
          </a:p>
        </p:txBody>
      </p:sp>
    </p:spTree>
    <p:extLst>
      <p:ext uri="{BB962C8B-B14F-4D97-AF65-F5344CB8AC3E}">
        <p14:creationId xmlns:p14="http://schemas.microsoft.com/office/powerpoint/2010/main" val="317370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dirty="0" smtClean="0"/>
              <a:t> </a:t>
            </a:r>
            <a:r>
              <a:rPr lang="nl-BE" sz="4400" kern="1200" dirty="0">
                <a:solidFill>
                  <a:schemeClr val="tx1"/>
                </a:solidFill>
                <a:latin typeface="+mj-lt"/>
                <a:ea typeface="+mj-ea"/>
                <a:cs typeface="+mj-cs"/>
              </a:rPr>
              <a:t>Communicatie</a:t>
            </a:r>
            <a:r>
              <a:rPr lang="nl-BE" dirty="0" smtClean="0"/>
              <a:t> </a:t>
            </a:r>
            <a:r>
              <a:rPr lang="nl-BE" sz="4400" kern="1200" dirty="0" smtClean="0">
                <a:solidFill>
                  <a:schemeClr val="tx1"/>
                </a:solidFill>
                <a:latin typeface="+mj-lt"/>
                <a:ea typeface="+mj-ea"/>
                <a:cs typeface="+mj-cs"/>
              </a:rPr>
              <a:t>personeel/bewoners/externen</a:t>
            </a:r>
            <a:r>
              <a:rPr lang="nl-BE" dirty="0" smtClean="0"/>
              <a:t/>
            </a:r>
            <a:br>
              <a:rPr lang="nl-BE" dirty="0" smtClean="0"/>
            </a:br>
            <a:endParaRPr lang="nl-BE" dirty="0"/>
          </a:p>
        </p:txBody>
      </p:sp>
      <p:sp>
        <p:nvSpPr>
          <p:cNvPr id="3" name="Tijdelijke aanduiding voor inhoud 2"/>
          <p:cNvSpPr>
            <a:spLocks noGrp="1"/>
          </p:cNvSpPr>
          <p:nvPr>
            <p:ph idx="1"/>
          </p:nvPr>
        </p:nvSpPr>
        <p:spPr/>
        <p:txBody>
          <a:bodyPr>
            <a:normAutofit lnSpcReduction="10000"/>
          </a:bodyPr>
          <a:lstStyle/>
          <a:p>
            <a:r>
              <a:rPr lang="nl-BE" b="1" dirty="0" smtClean="0"/>
              <a:t>Bewoners</a:t>
            </a:r>
            <a:r>
              <a:rPr lang="nl-BE" dirty="0" smtClean="0"/>
              <a:t>:</a:t>
            </a:r>
            <a:br>
              <a:rPr lang="nl-BE" dirty="0" smtClean="0"/>
            </a:br>
            <a:endParaRPr lang="nl-BE" dirty="0" smtClean="0"/>
          </a:p>
          <a:p>
            <a:pPr lvl="1"/>
            <a:r>
              <a:rPr lang="nl-BE" dirty="0" smtClean="0"/>
              <a:t>Informeer ook de bewoners:</a:t>
            </a:r>
          </a:p>
          <a:p>
            <a:pPr lvl="2"/>
            <a:r>
              <a:rPr lang="nl-BE" dirty="0" smtClean="0"/>
              <a:t>Leg uit waarom je plots met bepaalde PBM binnenkomt</a:t>
            </a:r>
          </a:p>
          <a:p>
            <a:pPr lvl="2"/>
            <a:r>
              <a:rPr lang="nl-BE" dirty="0" smtClean="0"/>
              <a:t>Leg uit waarom je aan een bewoner vraagt om een PBM te dragen</a:t>
            </a:r>
          </a:p>
          <a:p>
            <a:pPr lvl="2"/>
            <a:r>
              <a:rPr lang="nl-BE" dirty="0" smtClean="0"/>
              <a:t>Leg uit waarom de deur dichtmoet</a:t>
            </a:r>
          </a:p>
          <a:p>
            <a:pPr lvl="2"/>
            <a:endParaRPr lang="nl-BE" dirty="0"/>
          </a:p>
          <a:p>
            <a:pPr lvl="1"/>
            <a:r>
              <a:rPr lang="nl-BE" dirty="0" smtClean="0"/>
              <a:t>Zorg voor duidelijke dagindeling voor de bewoners (in bepaalde isolatiemaatregelen)</a:t>
            </a:r>
            <a:br>
              <a:rPr lang="nl-BE" dirty="0" smtClean="0"/>
            </a:br>
            <a:endParaRPr lang="nl-BE" dirty="0" smtClean="0"/>
          </a:p>
          <a:p>
            <a:pPr lvl="1"/>
            <a:r>
              <a:rPr lang="nl-BE" dirty="0" smtClean="0"/>
              <a:t>Communicatiekanaal afhankelijk van gezondheidsgeletterdheid en achterliggende pathologie</a:t>
            </a:r>
          </a:p>
        </p:txBody>
      </p:sp>
    </p:spTree>
    <p:extLst>
      <p:ext uri="{BB962C8B-B14F-4D97-AF65-F5344CB8AC3E}">
        <p14:creationId xmlns:p14="http://schemas.microsoft.com/office/powerpoint/2010/main" val="418752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dirty="0" smtClean="0"/>
              <a:t> </a:t>
            </a:r>
            <a:r>
              <a:rPr lang="nl-BE" sz="4400" kern="1200" dirty="0">
                <a:solidFill>
                  <a:schemeClr val="tx1"/>
                </a:solidFill>
                <a:latin typeface="+mj-lt"/>
                <a:ea typeface="+mj-ea"/>
                <a:cs typeface="+mj-cs"/>
              </a:rPr>
              <a:t>Communicatie</a:t>
            </a:r>
            <a:r>
              <a:rPr lang="nl-BE" dirty="0" smtClean="0"/>
              <a:t> </a:t>
            </a:r>
            <a:r>
              <a:rPr lang="nl-BE" sz="4400" kern="1200" dirty="0" smtClean="0">
                <a:solidFill>
                  <a:schemeClr val="tx1"/>
                </a:solidFill>
                <a:latin typeface="+mj-lt"/>
                <a:ea typeface="+mj-ea"/>
                <a:cs typeface="+mj-cs"/>
              </a:rPr>
              <a:t>personeel/bewoners/externen</a:t>
            </a:r>
            <a:r>
              <a:rPr lang="nl-BE" dirty="0" smtClean="0"/>
              <a:t/>
            </a:r>
            <a:br>
              <a:rPr lang="nl-BE" dirty="0" smtClean="0"/>
            </a:br>
            <a:endParaRPr lang="nl-BE" dirty="0"/>
          </a:p>
        </p:txBody>
      </p:sp>
      <p:sp>
        <p:nvSpPr>
          <p:cNvPr id="3" name="Tijdelijke aanduiding voor inhoud 2"/>
          <p:cNvSpPr>
            <a:spLocks noGrp="1"/>
          </p:cNvSpPr>
          <p:nvPr>
            <p:ph idx="1"/>
          </p:nvPr>
        </p:nvSpPr>
        <p:spPr/>
        <p:txBody>
          <a:bodyPr>
            <a:normAutofit/>
          </a:bodyPr>
          <a:lstStyle/>
          <a:p>
            <a:r>
              <a:rPr lang="nl-BE" dirty="0" smtClean="0"/>
              <a:t>Bewoners:</a:t>
            </a:r>
            <a:br>
              <a:rPr lang="nl-BE" dirty="0" smtClean="0"/>
            </a:br>
            <a:endParaRPr lang="nl-BE" dirty="0" smtClean="0"/>
          </a:p>
          <a:p>
            <a:pPr lvl="1"/>
            <a:r>
              <a:rPr lang="nl-BE" dirty="0" smtClean="0"/>
              <a:t>Vraag toestemming aan bewoner voor verhuis van kamer (in kader van cohortzorg)</a:t>
            </a:r>
            <a:br>
              <a:rPr lang="nl-BE" dirty="0" smtClean="0"/>
            </a:br>
            <a:endParaRPr lang="nl-BE" dirty="0" smtClean="0"/>
          </a:p>
          <a:p>
            <a:pPr lvl="1"/>
            <a:r>
              <a:rPr lang="nl-BE" dirty="0" smtClean="0"/>
              <a:t>Aanspreekpunt voor vragen </a:t>
            </a:r>
          </a:p>
          <a:p>
            <a:pPr marL="457200" lvl="1" indent="0">
              <a:buNone/>
            </a:pPr>
            <a:endParaRPr lang="nl-BE" dirty="0" smtClean="0"/>
          </a:p>
          <a:p>
            <a:pPr lvl="1"/>
            <a:r>
              <a:rPr lang="nl-BE" dirty="0" smtClean="0"/>
              <a:t>Aandacht voor psychosociale nood:</a:t>
            </a:r>
          </a:p>
          <a:p>
            <a:pPr lvl="2"/>
            <a:r>
              <a:rPr lang="nl-BE" dirty="0" smtClean="0"/>
              <a:t>Gedragsveranderingen door veranderende/ontbrekende structuur</a:t>
            </a:r>
          </a:p>
        </p:txBody>
      </p:sp>
    </p:spTree>
    <p:extLst>
      <p:ext uri="{BB962C8B-B14F-4D97-AF65-F5344CB8AC3E}">
        <p14:creationId xmlns:p14="http://schemas.microsoft.com/office/powerpoint/2010/main" val="275134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 </a:t>
            </a:r>
            <a:br>
              <a:rPr lang="nl-BE" dirty="0" smtClean="0"/>
            </a:br>
            <a:r>
              <a:rPr lang="nl-BE" sz="4900" dirty="0" smtClean="0"/>
              <a:t>Communicatie</a:t>
            </a:r>
            <a:r>
              <a:rPr lang="nl-BE" dirty="0" smtClean="0"/>
              <a:t> </a:t>
            </a:r>
            <a:r>
              <a:rPr lang="nl-BE" dirty="0"/>
              <a:t>personeel/bewoners/externen</a:t>
            </a:r>
            <a:r>
              <a:rPr lang="nl-BE" dirty="0" smtClean="0"/>
              <a:t/>
            </a:r>
            <a:br>
              <a:rPr lang="nl-BE" dirty="0" smtClean="0"/>
            </a:br>
            <a:endParaRPr lang="nl-BE" dirty="0"/>
          </a:p>
        </p:txBody>
      </p:sp>
      <p:pic>
        <p:nvPicPr>
          <p:cNvPr id="4" name="Tijdelijke aanduiding voor inhoud 3"/>
          <p:cNvPicPr>
            <a:picLocks noGrp="1" noChangeAspect="1"/>
          </p:cNvPicPr>
          <p:nvPr>
            <p:ph idx="1"/>
          </p:nvPr>
        </p:nvPicPr>
        <p:blipFill>
          <a:blip r:embed="rId2"/>
          <a:stretch>
            <a:fillRect/>
          </a:stretch>
        </p:blipFill>
        <p:spPr>
          <a:xfrm>
            <a:off x="1942011" y="2026364"/>
            <a:ext cx="8030664" cy="3818018"/>
          </a:xfrm>
          <a:prstGeom prst="rect">
            <a:avLst/>
          </a:prstGeom>
        </p:spPr>
      </p:pic>
      <p:sp>
        <p:nvSpPr>
          <p:cNvPr id="5" name="Tekstvak 4"/>
          <p:cNvSpPr txBox="1"/>
          <p:nvPr/>
        </p:nvSpPr>
        <p:spPr>
          <a:xfrm>
            <a:off x="5181599" y="6139543"/>
            <a:ext cx="6287589" cy="369332"/>
          </a:xfrm>
          <a:prstGeom prst="rect">
            <a:avLst/>
          </a:prstGeom>
          <a:noFill/>
        </p:spPr>
        <p:txBody>
          <a:bodyPr wrap="square" rtlCol="0">
            <a:spAutoFit/>
          </a:bodyPr>
          <a:lstStyle/>
          <a:p>
            <a:r>
              <a:rPr lang="nl-BE" dirty="0" smtClean="0"/>
              <a:t>Bron: Draaiboek </a:t>
            </a:r>
            <a:r>
              <a:rPr lang="nl-BE" dirty="0" err="1" smtClean="0"/>
              <a:t>cohorteren</a:t>
            </a:r>
            <a:r>
              <a:rPr lang="nl-BE" dirty="0" smtClean="0"/>
              <a:t> – Agentschap Zorg en Gezondheid </a:t>
            </a:r>
            <a:endParaRPr lang="nl-BE" dirty="0"/>
          </a:p>
        </p:txBody>
      </p:sp>
    </p:spTree>
    <p:extLst>
      <p:ext uri="{BB962C8B-B14F-4D97-AF65-F5344CB8AC3E}">
        <p14:creationId xmlns:p14="http://schemas.microsoft.com/office/powerpoint/2010/main" val="72508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dirty="0" smtClean="0"/>
              <a:t> </a:t>
            </a:r>
            <a:r>
              <a:rPr lang="nl-BE" sz="4400" kern="1200" dirty="0">
                <a:solidFill>
                  <a:schemeClr val="tx1"/>
                </a:solidFill>
                <a:latin typeface="+mj-lt"/>
                <a:ea typeface="+mj-ea"/>
                <a:cs typeface="+mj-cs"/>
              </a:rPr>
              <a:t>Communicatie</a:t>
            </a:r>
            <a:r>
              <a:rPr lang="nl-BE" dirty="0" smtClean="0"/>
              <a:t> </a:t>
            </a:r>
            <a:r>
              <a:rPr lang="nl-BE" sz="4400" kern="1200" dirty="0" smtClean="0">
                <a:solidFill>
                  <a:schemeClr val="tx1"/>
                </a:solidFill>
                <a:latin typeface="+mj-lt"/>
                <a:ea typeface="+mj-ea"/>
                <a:cs typeface="+mj-cs"/>
              </a:rPr>
              <a:t>personeel/bewoners/externen</a:t>
            </a:r>
            <a:r>
              <a:rPr lang="nl-BE" dirty="0" smtClean="0"/>
              <a:t/>
            </a:r>
            <a:br>
              <a:rPr lang="nl-BE" dirty="0" smtClean="0"/>
            </a:br>
            <a:endParaRPr lang="nl-BE" dirty="0"/>
          </a:p>
        </p:txBody>
      </p:sp>
      <p:sp>
        <p:nvSpPr>
          <p:cNvPr id="3" name="Tijdelijke aanduiding voor inhoud 2"/>
          <p:cNvSpPr>
            <a:spLocks noGrp="1"/>
          </p:cNvSpPr>
          <p:nvPr>
            <p:ph idx="1"/>
          </p:nvPr>
        </p:nvSpPr>
        <p:spPr/>
        <p:txBody>
          <a:bodyPr>
            <a:normAutofit/>
          </a:bodyPr>
          <a:lstStyle/>
          <a:p>
            <a:r>
              <a:rPr lang="nl-BE" dirty="0" smtClean="0"/>
              <a:t>Bewoners:</a:t>
            </a:r>
            <a:br>
              <a:rPr lang="nl-BE" dirty="0" smtClean="0"/>
            </a:br>
            <a:endParaRPr lang="nl-BE" dirty="0" smtClean="0"/>
          </a:p>
          <a:p>
            <a:pPr lvl="1"/>
            <a:r>
              <a:rPr lang="nl-BE" dirty="0" smtClean="0"/>
              <a:t>Aandacht voor psychosociale nood:</a:t>
            </a:r>
          </a:p>
          <a:p>
            <a:pPr lvl="2"/>
            <a:r>
              <a:rPr lang="nl-BE" dirty="0" smtClean="0"/>
              <a:t>Gedragsveranderingen door veranderende/ontbrekende structuur</a:t>
            </a:r>
          </a:p>
          <a:p>
            <a:pPr lvl="2"/>
            <a:r>
              <a:rPr lang="nl-BE" dirty="0" smtClean="0"/>
              <a:t>Gedragsveranderingen door verhuis kamer</a:t>
            </a:r>
          </a:p>
          <a:p>
            <a:pPr lvl="2"/>
            <a:r>
              <a:rPr lang="nl-BE" dirty="0" smtClean="0"/>
              <a:t>Gedragsveranderingen door gebrek aan sociaal contact/activiteiten</a:t>
            </a:r>
          </a:p>
        </p:txBody>
      </p:sp>
    </p:spTree>
    <p:extLst>
      <p:ext uri="{BB962C8B-B14F-4D97-AF65-F5344CB8AC3E}">
        <p14:creationId xmlns:p14="http://schemas.microsoft.com/office/powerpoint/2010/main" val="109306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dirty="0" smtClean="0"/>
              <a:t> </a:t>
            </a:r>
            <a:r>
              <a:rPr lang="nl-BE" sz="4400" kern="1200" dirty="0">
                <a:solidFill>
                  <a:schemeClr val="tx1"/>
                </a:solidFill>
                <a:latin typeface="+mj-lt"/>
                <a:ea typeface="+mj-ea"/>
                <a:cs typeface="+mj-cs"/>
              </a:rPr>
              <a:t>Communicatie</a:t>
            </a:r>
            <a:r>
              <a:rPr lang="nl-BE" dirty="0" smtClean="0"/>
              <a:t> </a:t>
            </a:r>
            <a:r>
              <a:rPr lang="nl-BE" sz="4400" kern="1200" dirty="0" smtClean="0">
                <a:solidFill>
                  <a:schemeClr val="tx1"/>
                </a:solidFill>
                <a:latin typeface="+mj-lt"/>
                <a:ea typeface="+mj-ea"/>
                <a:cs typeface="+mj-cs"/>
              </a:rPr>
              <a:t>personeel/bewoners/externen</a:t>
            </a:r>
            <a:r>
              <a:rPr lang="nl-BE" dirty="0" smtClean="0"/>
              <a:t/>
            </a:r>
            <a:br>
              <a:rPr lang="nl-BE" dirty="0" smtClean="0"/>
            </a:br>
            <a:endParaRPr lang="nl-BE" dirty="0"/>
          </a:p>
        </p:txBody>
      </p:sp>
      <p:sp>
        <p:nvSpPr>
          <p:cNvPr id="3" name="Tijdelijke aanduiding voor inhoud 2"/>
          <p:cNvSpPr>
            <a:spLocks noGrp="1"/>
          </p:cNvSpPr>
          <p:nvPr>
            <p:ph idx="1"/>
          </p:nvPr>
        </p:nvSpPr>
        <p:spPr/>
        <p:txBody>
          <a:bodyPr>
            <a:normAutofit/>
          </a:bodyPr>
          <a:lstStyle/>
          <a:p>
            <a:r>
              <a:rPr lang="nl-BE" b="1" dirty="0" smtClean="0"/>
              <a:t>Externen</a:t>
            </a:r>
            <a:r>
              <a:rPr lang="nl-BE" dirty="0" smtClean="0"/>
              <a:t>:</a:t>
            </a:r>
            <a:br>
              <a:rPr lang="nl-BE" dirty="0" smtClean="0"/>
            </a:br>
            <a:endParaRPr lang="nl-BE" dirty="0" smtClean="0"/>
          </a:p>
          <a:p>
            <a:pPr lvl="1"/>
            <a:r>
              <a:rPr lang="nl-BE" dirty="0" smtClean="0"/>
              <a:t>Informeer ook externen over de genomen maatregelen:</a:t>
            </a:r>
          </a:p>
          <a:p>
            <a:pPr lvl="2"/>
            <a:r>
              <a:rPr lang="nl-BE" dirty="0" smtClean="0"/>
              <a:t>Leveranciers</a:t>
            </a:r>
          </a:p>
          <a:p>
            <a:pPr lvl="2"/>
            <a:r>
              <a:rPr lang="nl-BE" dirty="0" smtClean="0"/>
              <a:t>Mantelzorgers </a:t>
            </a:r>
          </a:p>
          <a:p>
            <a:pPr lvl="2"/>
            <a:r>
              <a:rPr lang="nl-BE" dirty="0" smtClean="0"/>
              <a:t>Familieleden</a:t>
            </a:r>
          </a:p>
          <a:p>
            <a:pPr lvl="2"/>
            <a:endParaRPr lang="nl-BE" dirty="0"/>
          </a:p>
          <a:p>
            <a:pPr lvl="1"/>
            <a:r>
              <a:rPr lang="nl-BE" dirty="0" smtClean="0"/>
              <a:t>Keuze voor een eenduidig communicatiekanaal rekening houdend met de digitale geletterdheid van de externen</a:t>
            </a:r>
          </a:p>
          <a:p>
            <a:pPr lvl="1"/>
            <a:endParaRPr lang="nl-BE" dirty="0"/>
          </a:p>
          <a:p>
            <a:pPr lvl="1"/>
            <a:r>
              <a:rPr lang="nl-BE" dirty="0" smtClean="0"/>
              <a:t>Aanspreekpunt voor vragen </a:t>
            </a:r>
          </a:p>
          <a:p>
            <a:pPr marL="457200" lvl="1" indent="0">
              <a:buNone/>
            </a:pPr>
            <a:endParaRPr lang="nl-BE" dirty="0" smtClean="0"/>
          </a:p>
        </p:txBody>
      </p:sp>
    </p:spTree>
    <p:extLst>
      <p:ext uri="{BB962C8B-B14F-4D97-AF65-F5344CB8AC3E}">
        <p14:creationId xmlns:p14="http://schemas.microsoft.com/office/powerpoint/2010/main" val="175646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sz="4400" kern="1200" dirty="0">
                <a:solidFill>
                  <a:schemeClr val="tx1"/>
                </a:solidFill>
                <a:latin typeface="+mj-lt"/>
                <a:ea typeface="+mj-ea"/>
                <a:cs typeface="+mj-cs"/>
              </a:rPr>
              <a:t>Kennis bijkomende maatregelen</a:t>
            </a:r>
          </a:p>
        </p:txBody>
      </p:sp>
      <p:sp>
        <p:nvSpPr>
          <p:cNvPr id="3" name="Tijdelijke aanduiding voor inhoud 2"/>
          <p:cNvSpPr>
            <a:spLocks noGrp="1"/>
          </p:cNvSpPr>
          <p:nvPr>
            <p:ph idx="1"/>
          </p:nvPr>
        </p:nvSpPr>
        <p:spPr/>
        <p:txBody>
          <a:bodyPr>
            <a:normAutofit/>
          </a:bodyPr>
          <a:lstStyle/>
          <a:p>
            <a:r>
              <a:rPr lang="nl-BE" dirty="0" smtClean="0"/>
              <a:t>Bronnen:</a:t>
            </a:r>
          </a:p>
          <a:p>
            <a:pPr lvl="1"/>
            <a:r>
              <a:rPr lang="nl-BE" dirty="0" smtClean="0"/>
              <a:t>Draaiboeken Agentschap Zorg en Gezondheid</a:t>
            </a:r>
          </a:p>
          <a:p>
            <a:pPr lvl="1"/>
            <a:r>
              <a:rPr lang="nl-BE" dirty="0" smtClean="0"/>
              <a:t>Gevalideerd materiaal via online platform van KBS - train </a:t>
            </a:r>
            <a:r>
              <a:rPr lang="nl-BE" dirty="0" err="1"/>
              <a:t>the</a:t>
            </a:r>
            <a:r>
              <a:rPr lang="nl-BE" dirty="0"/>
              <a:t> trainer (</a:t>
            </a:r>
            <a:r>
              <a:rPr lang="nl-BE" dirty="0" smtClean="0"/>
              <a:t>KHOBRA vzw)</a:t>
            </a:r>
          </a:p>
          <a:p>
            <a:pPr lvl="1"/>
            <a:r>
              <a:rPr lang="nl-BE" dirty="0" smtClean="0"/>
              <a:t>Opleidingen voorzien intern voor leidinggevenden van de verschillende eenheden/ondersteunende diensten</a:t>
            </a:r>
          </a:p>
          <a:p>
            <a:pPr lvl="1"/>
            <a:r>
              <a:rPr lang="nl-BE" dirty="0" smtClean="0"/>
              <a:t>Opleidingen voorzien intern voor personeelsleden van de verschillende eenheden/ondersteunende diensten</a:t>
            </a:r>
          </a:p>
          <a:p>
            <a:pPr lvl="1"/>
            <a:endParaRPr lang="nl-BE" dirty="0"/>
          </a:p>
          <a:p>
            <a:pPr lvl="1"/>
            <a:endParaRPr lang="nl-BE" dirty="0" smtClean="0"/>
          </a:p>
        </p:txBody>
      </p:sp>
    </p:spTree>
    <p:extLst>
      <p:ext uri="{BB962C8B-B14F-4D97-AF65-F5344CB8AC3E}">
        <p14:creationId xmlns:p14="http://schemas.microsoft.com/office/powerpoint/2010/main" val="56048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2ADE072-C240-429F-AD94-457D08C3570E}"/>
              </a:ext>
            </a:extLst>
          </p:cNvPr>
          <p:cNvPicPr>
            <a:picLocks noChangeAspect="1"/>
          </p:cNvPicPr>
          <p:nvPr/>
        </p:nvPicPr>
        <p:blipFill>
          <a:blip r:embed="rId2"/>
          <a:stretch>
            <a:fillRect/>
          </a:stretch>
        </p:blipFill>
        <p:spPr>
          <a:xfrm>
            <a:off x="3384704" y="429103"/>
            <a:ext cx="5422592" cy="3012551"/>
          </a:xfrm>
          <a:prstGeom prst="rect">
            <a:avLst/>
          </a:prstGeom>
        </p:spPr>
      </p:pic>
      <p:grpSp>
        <p:nvGrpSpPr>
          <p:cNvPr id="32" name="Groep 31">
            <a:extLst>
              <a:ext uri="{FF2B5EF4-FFF2-40B4-BE49-F238E27FC236}">
                <a16:creationId xmlns:a16="http://schemas.microsoft.com/office/drawing/2014/main" id="{C38F5CE3-B909-4CBE-ACCF-75FFB8FE5980}"/>
              </a:ext>
            </a:extLst>
          </p:cNvPr>
          <p:cNvGrpSpPr/>
          <p:nvPr/>
        </p:nvGrpSpPr>
        <p:grpSpPr>
          <a:xfrm>
            <a:off x="2422223" y="3594018"/>
            <a:ext cx="7512960" cy="2792555"/>
            <a:chOff x="892183" y="3602236"/>
            <a:chExt cx="7512960" cy="2792555"/>
          </a:xfrm>
        </p:grpSpPr>
        <p:grpSp>
          <p:nvGrpSpPr>
            <p:cNvPr id="8" name="Groep 7">
              <a:extLst>
                <a:ext uri="{FF2B5EF4-FFF2-40B4-BE49-F238E27FC236}">
                  <a16:creationId xmlns:a16="http://schemas.microsoft.com/office/drawing/2014/main" id="{00000000-0008-0000-1800-000008000000}"/>
                </a:ext>
              </a:extLst>
            </p:cNvPr>
            <p:cNvGrpSpPr/>
            <p:nvPr/>
          </p:nvGrpSpPr>
          <p:grpSpPr>
            <a:xfrm>
              <a:off x="3750438" y="4723394"/>
              <a:ext cx="2070410" cy="1671397"/>
              <a:chOff x="-1" y="0"/>
              <a:chExt cx="2547256" cy="2636928"/>
            </a:xfrm>
          </p:grpSpPr>
          <p:pic>
            <p:nvPicPr>
              <p:cNvPr id="9" name="Afbeelding 8">
                <a:extLst>
                  <a:ext uri="{FF2B5EF4-FFF2-40B4-BE49-F238E27FC236}">
                    <a16:creationId xmlns:a16="http://schemas.microsoft.com/office/drawing/2014/main" id="{00000000-0008-0000-1800-000009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547255" cy="734785"/>
              </a:xfrm>
              <a:prstGeom prst="rect">
                <a:avLst/>
              </a:prstGeom>
            </p:spPr>
          </p:pic>
          <p:pic>
            <p:nvPicPr>
              <p:cNvPr id="10" name="Afbeelding 9">
                <a:extLst>
                  <a:ext uri="{FF2B5EF4-FFF2-40B4-BE49-F238E27FC236}">
                    <a16:creationId xmlns:a16="http://schemas.microsoft.com/office/drawing/2014/main" id="{00000000-0008-0000-1800-00000A000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0168"/>
                <a:ext cx="2547254" cy="736591"/>
              </a:xfrm>
              <a:prstGeom prst="rect">
                <a:avLst/>
              </a:prstGeom>
            </p:spPr>
          </p:pic>
          <p:pic>
            <p:nvPicPr>
              <p:cNvPr id="11" name="Afbeelding 10">
                <a:extLst>
                  <a:ext uri="{FF2B5EF4-FFF2-40B4-BE49-F238E27FC236}">
                    <a16:creationId xmlns:a16="http://schemas.microsoft.com/office/drawing/2014/main" id="{00000000-0008-0000-1800-00000B0000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902143"/>
                <a:ext cx="2547255" cy="734785"/>
              </a:xfrm>
              <a:prstGeom prst="rect">
                <a:avLst/>
              </a:prstGeom>
            </p:spPr>
          </p:pic>
        </p:grpSp>
        <p:pic>
          <p:nvPicPr>
            <p:cNvPr id="19" name="Afbeelding 18">
              <a:extLst>
                <a:ext uri="{FF2B5EF4-FFF2-40B4-BE49-F238E27FC236}">
                  <a16:creationId xmlns:a16="http://schemas.microsoft.com/office/drawing/2014/main" id="{920890AA-C910-48C4-AED9-5652EDC2F08A}"/>
                </a:ext>
              </a:extLst>
            </p:cNvPr>
            <p:cNvPicPr>
              <a:picLocks noChangeAspect="1"/>
            </p:cNvPicPr>
            <p:nvPr/>
          </p:nvPicPr>
          <p:blipFill rotWithShape="1">
            <a:blip r:embed="rId6"/>
            <a:srcRect l="11620" t="22513" r="12536" b="17210"/>
            <a:stretch/>
          </p:blipFill>
          <p:spPr>
            <a:xfrm>
              <a:off x="892183" y="4579352"/>
              <a:ext cx="2076449" cy="809389"/>
            </a:xfrm>
            <a:prstGeom prst="rect">
              <a:avLst/>
            </a:prstGeom>
          </p:spPr>
        </p:pic>
        <p:pic>
          <p:nvPicPr>
            <p:cNvPr id="21" name="Afbeelding 20">
              <a:extLst>
                <a:ext uri="{FF2B5EF4-FFF2-40B4-BE49-F238E27FC236}">
                  <a16:creationId xmlns:a16="http://schemas.microsoft.com/office/drawing/2014/main" id="{0CD9E50D-71DF-43F1-9A96-9617F9159B8C}"/>
                </a:ext>
              </a:extLst>
            </p:cNvPr>
            <p:cNvPicPr>
              <a:picLocks noChangeAspect="1"/>
            </p:cNvPicPr>
            <p:nvPr/>
          </p:nvPicPr>
          <p:blipFill>
            <a:blip r:embed="rId7"/>
            <a:stretch>
              <a:fillRect/>
            </a:stretch>
          </p:blipFill>
          <p:spPr>
            <a:xfrm>
              <a:off x="898223" y="3634587"/>
              <a:ext cx="2070410" cy="717307"/>
            </a:xfrm>
            <a:prstGeom prst="rect">
              <a:avLst/>
            </a:prstGeom>
          </p:spPr>
        </p:pic>
        <p:pic>
          <p:nvPicPr>
            <p:cNvPr id="23" name="Afbeelding 22">
              <a:extLst>
                <a:ext uri="{FF2B5EF4-FFF2-40B4-BE49-F238E27FC236}">
                  <a16:creationId xmlns:a16="http://schemas.microsoft.com/office/drawing/2014/main" id="{E3913C67-564C-4297-A4C0-B528AD877A61}"/>
                </a:ext>
              </a:extLst>
            </p:cNvPr>
            <p:cNvPicPr>
              <a:picLocks noChangeAspect="1"/>
            </p:cNvPicPr>
            <p:nvPr/>
          </p:nvPicPr>
          <p:blipFill rotWithShape="1">
            <a:blip r:embed="rId8"/>
            <a:srcRect t="16344" b="12802"/>
            <a:stretch/>
          </p:blipFill>
          <p:spPr>
            <a:xfrm>
              <a:off x="6202791" y="3602236"/>
              <a:ext cx="2070410" cy="696816"/>
            </a:xfrm>
            <a:prstGeom prst="rect">
              <a:avLst/>
            </a:prstGeom>
          </p:spPr>
        </p:pic>
        <p:pic>
          <p:nvPicPr>
            <p:cNvPr id="25" name="Afbeelding 24">
              <a:extLst>
                <a:ext uri="{FF2B5EF4-FFF2-40B4-BE49-F238E27FC236}">
                  <a16:creationId xmlns:a16="http://schemas.microsoft.com/office/drawing/2014/main" id="{07B029E9-777D-4560-BDDE-454FB90B9B48}"/>
                </a:ext>
              </a:extLst>
            </p:cNvPr>
            <p:cNvPicPr>
              <a:picLocks noChangeAspect="1"/>
            </p:cNvPicPr>
            <p:nvPr/>
          </p:nvPicPr>
          <p:blipFill>
            <a:blip r:embed="rId9"/>
            <a:stretch>
              <a:fillRect/>
            </a:stretch>
          </p:blipFill>
          <p:spPr>
            <a:xfrm>
              <a:off x="898223" y="5566675"/>
              <a:ext cx="2202352" cy="819897"/>
            </a:xfrm>
            <a:prstGeom prst="rect">
              <a:avLst/>
            </a:prstGeom>
          </p:spPr>
        </p:pic>
        <p:pic>
          <p:nvPicPr>
            <p:cNvPr id="27" name="Afbeelding 26">
              <a:extLst>
                <a:ext uri="{FF2B5EF4-FFF2-40B4-BE49-F238E27FC236}">
                  <a16:creationId xmlns:a16="http://schemas.microsoft.com/office/drawing/2014/main" id="{7CEDA0C9-7B6F-4474-BC2B-69B831795F3C}"/>
                </a:ext>
              </a:extLst>
            </p:cNvPr>
            <p:cNvPicPr>
              <a:picLocks noChangeAspect="1"/>
            </p:cNvPicPr>
            <p:nvPr/>
          </p:nvPicPr>
          <p:blipFill rotWithShape="1">
            <a:blip r:embed="rId10"/>
            <a:srcRect t="35734" b="36787"/>
            <a:stretch/>
          </p:blipFill>
          <p:spPr>
            <a:xfrm>
              <a:off x="6202791" y="4723394"/>
              <a:ext cx="2070409" cy="464238"/>
            </a:xfrm>
            <a:prstGeom prst="rect">
              <a:avLst/>
            </a:prstGeom>
          </p:spPr>
        </p:pic>
        <p:pic>
          <p:nvPicPr>
            <p:cNvPr id="29" name="Afbeelding 28">
              <a:extLst>
                <a:ext uri="{FF2B5EF4-FFF2-40B4-BE49-F238E27FC236}">
                  <a16:creationId xmlns:a16="http://schemas.microsoft.com/office/drawing/2014/main" id="{471FEDCF-43DF-44B8-BFC8-FEC19151B43B}"/>
                </a:ext>
              </a:extLst>
            </p:cNvPr>
            <p:cNvPicPr>
              <a:picLocks noChangeAspect="1"/>
            </p:cNvPicPr>
            <p:nvPr/>
          </p:nvPicPr>
          <p:blipFill>
            <a:blip r:embed="rId11"/>
            <a:stretch>
              <a:fillRect/>
            </a:stretch>
          </p:blipFill>
          <p:spPr>
            <a:xfrm>
              <a:off x="6202791" y="5325650"/>
              <a:ext cx="2070408" cy="464947"/>
            </a:xfrm>
            <a:prstGeom prst="rect">
              <a:avLst/>
            </a:prstGeom>
          </p:spPr>
        </p:pic>
        <p:pic>
          <p:nvPicPr>
            <p:cNvPr id="30" name="Afbeelding 29">
              <a:extLst>
                <a:ext uri="{FF2B5EF4-FFF2-40B4-BE49-F238E27FC236}">
                  <a16:creationId xmlns:a16="http://schemas.microsoft.com/office/drawing/2014/main" id="{00000000-0008-0000-1900-00000900000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65697" t="59240" r="2054" b="26492"/>
            <a:stretch/>
          </p:blipFill>
          <p:spPr>
            <a:xfrm>
              <a:off x="6202791" y="5928615"/>
              <a:ext cx="2202352" cy="466175"/>
            </a:xfrm>
            <a:prstGeom prst="rect">
              <a:avLst/>
            </a:prstGeom>
          </p:spPr>
        </p:pic>
        <p:pic>
          <p:nvPicPr>
            <p:cNvPr id="31" name="Afbeelding 30">
              <a:extLst>
                <a:ext uri="{FF2B5EF4-FFF2-40B4-BE49-F238E27FC236}">
                  <a16:creationId xmlns:a16="http://schemas.microsoft.com/office/drawing/2014/main" id="{00000000-0008-0000-1900-00000900000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4485" t="28578" r="61415" b="52340"/>
            <a:stretch/>
          </p:blipFill>
          <p:spPr>
            <a:xfrm>
              <a:off x="3750438" y="3642695"/>
              <a:ext cx="2179096" cy="581064"/>
            </a:xfrm>
            <a:prstGeom prst="rect">
              <a:avLst/>
            </a:prstGeom>
          </p:spPr>
        </p:pic>
      </p:grpSp>
    </p:spTree>
    <p:extLst>
      <p:ext uri="{BB962C8B-B14F-4D97-AF65-F5344CB8AC3E}">
        <p14:creationId xmlns:p14="http://schemas.microsoft.com/office/powerpoint/2010/main" val="420588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sz="4400" kern="1200" dirty="0" smtClean="0">
                <a:solidFill>
                  <a:schemeClr val="tx1"/>
                </a:solidFill>
                <a:latin typeface="+mj-lt"/>
                <a:ea typeface="+mj-ea"/>
                <a:cs typeface="+mj-cs"/>
              </a:rPr>
              <a:t>Visualisatie (bijkomende) maatregelen</a:t>
            </a:r>
            <a:endParaRPr lang="nl-BE" sz="4400" kern="1200" dirty="0">
              <a:solidFill>
                <a:schemeClr val="tx1"/>
              </a:solidFill>
              <a:latin typeface="+mj-lt"/>
              <a:ea typeface="+mj-ea"/>
              <a:cs typeface="+mj-cs"/>
            </a:endParaRPr>
          </a:p>
        </p:txBody>
      </p:sp>
      <p:sp>
        <p:nvSpPr>
          <p:cNvPr id="3" name="Tijdelijke aanduiding voor inhoud 2"/>
          <p:cNvSpPr>
            <a:spLocks noGrp="1"/>
          </p:cNvSpPr>
          <p:nvPr>
            <p:ph idx="1"/>
          </p:nvPr>
        </p:nvSpPr>
        <p:spPr/>
        <p:txBody>
          <a:bodyPr>
            <a:normAutofit/>
          </a:bodyPr>
          <a:lstStyle/>
          <a:p>
            <a:r>
              <a:rPr lang="nl-BE" dirty="0" smtClean="0"/>
              <a:t>Affiches/steekkaarten op deuren bewoners</a:t>
            </a:r>
          </a:p>
          <a:p>
            <a:endParaRPr lang="nl-BE" dirty="0"/>
          </a:p>
          <a:p>
            <a:endParaRPr lang="nl-BE" dirty="0" smtClean="0"/>
          </a:p>
        </p:txBody>
      </p:sp>
      <p:pic>
        <p:nvPicPr>
          <p:cNvPr id="4" name="Afbeelding 3"/>
          <p:cNvPicPr>
            <a:picLocks noChangeAspect="1"/>
          </p:cNvPicPr>
          <p:nvPr/>
        </p:nvPicPr>
        <p:blipFill>
          <a:blip r:embed="rId2"/>
          <a:stretch>
            <a:fillRect/>
          </a:stretch>
        </p:blipFill>
        <p:spPr>
          <a:xfrm>
            <a:off x="953725" y="2307772"/>
            <a:ext cx="2956060" cy="4267063"/>
          </a:xfrm>
          <a:prstGeom prst="rect">
            <a:avLst/>
          </a:prstGeom>
        </p:spPr>
      </p:pic>
      <p:pic>
        <p:nvPicPr>
          <p:cNvPr id="5" name="Afbeelding 4"/>
          <p:cNvPicPr>
            <a:picLocks noChangeAspect="1"/>
          </p:cNvPicPr>
          <p:nvPr/>
        </p:nvPicPr>
        <p:blipFill>
          <a:blip r:embed="rId3"/>
          <a:stretch>
            <a:fillRect/>
          </a:stretch>
        </p:blipFill>
        <p:spPr>
          <a:xfrm>
            <a:off x="4217806" y="2307772"/>
            <a:ext cx="3053852" cy="4403228"/>
          </a:xfrm>
          <a:prstGeom prst="rect">
            <a:avLst/>
          </a:prstGeom>
        </p:spPr>
      </p:pic>
      <p:pic>
        <p:nvPicPr>
          <p:cNvPr id="6" name="Afbeelding 5"/>
          <p:cNvPicPr>
            <a:picLocks noChangeAspect="1"/>
          </p:cNvPicPr>
          <p:nvPr/>
        </p:nvPicPr>
        <p:blipFill>
          <a:blip r:embed="rId4"/>
          <a:stretch>
            <a:fillRect/>
          </a:stretch>
        </p:blipFill>
        <p:spPr>
          <a:xfrm>
            <a:off x="7579679" y="2261439"/>
            <a:ext cx="2987696" cy="4359728"/>
          </a:xfrm>
          <a:prstGeom prst="rect">
            <a:avLst/>
          </a:prstGeom>
        </p:spPr>
      </p:pic>
    </p:spTree>
    <p:extLst>
      <p:ext uri="{BB962C8B-B14F-4D97-AF65-F5344CB8AC3E}">
        <p14:creationId xmlns:p14="http://schemas.microsoft.com/office/powerpoint/2010/main" val="125604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sz="4400" kern="1200" dirty="0" smtClean="0">
                <a:solidFill>
                  <a:schemeClr val="tx1"/>
                </a:solidFill>
                <a:latin typeface="+mj-lt"/>
                <a:ea typeface="+mj-ea"/>
                <a:cs typeface="+mj-cs"/>
              </a:rPr>
              <a:t>Visualisatie (bijkomende) maatregelen</a:t>
            </a:r>
            <a:endParaRPr lang="nl-BE" sz="4400" kern="1200" dirty="0">
              <a:solidFill>
                <a:schemeClr val="tx1"/>
              </a:solidFill>
              <a:latin typeface="+mj-lt"/>
              <a:ea typeface="+mj-ea"/>
              <a:cs typeface="+mj-cs"/>
            </a:endParaRPr>
          </a:p>
        </p:txBody>
      </p:sp>
      <p:sp>
        <p:nvSpPr>
          <p:cNvPr id="3" name="Tijdelijke aanduiding voor inhoud 2"/>
          <p:cNvSpPr>
            <a:spLocks noGrp="1"/>
          </p:cNvSpPr>
          <p:nvPr>
            <p:ph idx="1"/>
          </p:nvPr>
        </p:nvSpPr>
        <p:spPr/>
        <p:txBody>
          <a:bodyPr>
            <a:normAutofit/>
          </a:bodyPr>
          <a:lstStyle/>
          <a:p>
            <a:r>
              <a:rPr lang="nl-BE" dirty="0" smtClean="0"/>
              <a:t>Denk aan concrete informatie voor poetsdienst/afvalverwerkers/maaltijdbedeling</a:t>
            </a:r>
          </a:p>
          <a:p>
            <a:r>
              <a:rPr lang="nl-BE" dirty="0" smtClean="0"/>
              <a:t>Denk aan bijkomende informatie voor collega’s in risicogroepen </a:t>
            </a:r>
          </a:p>
          <a:p>
            <a:endParaRPr lang="nl-BE" dirty="0" smtClean="0"/>
          </a:p>
          <a:p>
            <a:endParaRPr lang="nl-BE" dirty="0"/>
          </a:p>
          <a:p>
            <a:endParaRPr lang="nl-BE" dirty="0" smtClean="0"/>
          </a:p>
          <a:p>
            <a:endParaRPr lang="nl-BE" dirty="0"/>
          </a:p>
          <a:p>
            <a:endParaRPr lang="nl-BE" dirty="0" smtClean="0"/>
          </a:p>
        </p:txBody>
      </p:sp>
    </p:spTree>
    <p:extLst>
      <p:ext uri="{BB962C8B-B14F-4D97-AF65-F5344CB8AC3E}">
        <p14:creationId xmlns:p14="http://schemas.microsoft.com/office/powerpoint/2010/main" val="306389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lnSpc>
                <a:spcPct val="90000"/>
              </a:lnSpc>
              <a:spcBef>
                <a:spcPct val="0"/>
              </a:spcBef>
            </a:pPr>
            <a:r>
              <a:rPr lang="nl-BE" sz="4400" kern="1200" dirty="0" smtClean="0">
                <a:solidFill>
                  <a:schemeClr val="tx1"/>
                </a:solidFill>
                <a:latin typeface="+mj-lt"/>
                <a:ea typeface="+mj-ea"/>
                <a:cs typeface="+mj-cs"/>
              </a:rPr>
              <a:t>Visualisatie (bijkomende) maatregelen</a:t>
            </a:r>
            <a:endParaRPr lang="nl-BE" sz="4400" kern="1200" dirty="0">
              <a:solidFill>
                <a:schemeClr val="tx1"/>
              </a:solidFill>
              <a:latin typeface="+mj-lt"/>
              <a:ea typeface="+mj-ea"/>
              <a:cs typeface="+mj-cs"/>
            </a:endParaRPr>
          </a:p>
        </p:txBody>
      </p:sp>
      <p:sp>
        <p:nvSpPr>
          <p:cNvPr id="3" name="Tijdelijke aanduiding voor inhoud 2"/>
          <p:cNvSpPr>
            <a:spLocks noGrp="1"/>
          </p:cNvSpPr>
          <p:nvPr>
            <p:ph idx="1"/>
          </p:nvPr>
        </p:nvSpPr>
        <p:spPr/>
        <p:txBody>
          <a:bodyPr>
            <a:normAutofit/>
          </a:bodyPr>
          <a:lstStyle/>
          <a:p>
            <a:r>
              <a:rPr lang="nl-BE" dirty="0" smtClean="0"/>
              <a:t>Denk aan informatie voor poetsdienst </a:t>
            </a:r>
          </a:p>
          <a:p>
            <a:endParaRPr lang="nl-BE" dirty="0" smtClean="0"/>
          </a:p>
          <a:p>
            <a:endParaRPr lang="nl-BE" dirty="0"/>
          </a:p>
          <a:p>
            <a:endParaRPr lang="nl-BE" dirty="0" smtClean="0"/>
          </a:p>
          <a:p>
            <a:endParaRPr lang="nl-BE" dirty="0"/>
          </a:p>
          <a:p>
            <a:endParaRPr lang="nl-BE" dirty="0" smtClean="0"/>
          </a:p>
        </p:txBody>
      </p:sp>
      <p:pic>
        <p:nvPicPr>
          <p:cNvPr id="7" name="Afbeelding 6"/>
          <p:cNvPicPr>
            <a:picLocks noChangeAspect="1"/>
          </p:cNvPicPr>
          <p:nvPr/>
        </p:nvPicPr>
        <p:blipFill>
          <a:blip r:embed="rId2"/>
          <a:stretch>
            <a:fillRect/>
          </a:stretch>
        </p:blipFill>
        <p:spPr>
          <a:xfrm>
            <a:off x="548640" y="-446531"/>
            <a:ext cx="10641873" cy="7449311"/>
          </a:xfrm>
          <a:prstGeom prst="rect">
            <a:avLst/>
          </a:prstGeom>
        </p:spPr>
      </p:pic>
    </p:spTree>
    <p:extLst>
      <p:ext uri="{BB962C8B-B14F-4D97-AF65-F5344CB8AC3E}">
        <p14:creationId xmlns:p14="http://schemas.microsoft.com/office/powerpoint/2010/main" val="62558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Visualisatie (bijkomende) maatregelen</a:t>
            </a:r>
          </a:p>
        </p:txBody>
      </p:sp>
      <p:sp>
        <p:nvSpPr>
          <p:cNvPr id="3" name="Tijdelijke aanduiding voor inhoud 2"/>
          <p:cNvSpPr>
            <a:spLocks noGrp="1"/>
          </p:cNvSpPr>
          <p:nvPr>
            <p:ph idx="1"/>
          </p:nvPr>
        </p:nvSpPr>
        <p:spPr/>
        <p:txBody>
          <a:bodyPr/>
          <a:lstStyle/>
          <a:p>
            <a:r>
              <a:rPr lang="nl-BE" dirty="0" smtClean="0"/>
              <a:t>Maak duidelijk wat een propere zone is en wat een vuile zone is (trappenhallen/liften/gangen/keuken/kleedkamers/…)</a:t>
            </a:r>
          </a:p>
          <a:p>
            <a:pPr lvl="2">
              <a:buFont typeface="Wingdings" panose="05000000000000000000" pitchFamily="2" charset="2"/>
              <a:buChar char="q"/>
            </a:pPr>
            <a:r>
              <a:rPr lang="nl-BE" dirty="0" smtClean="0"/>
              <a:t>ROOD: vuil</a:t>
            </a:r>
          </a:p>
          <a:p>
            <a:pPr lvl="2">
              <a:buFont typeface="Wingdings" panose="05000000000000000000" pitchFamily="2" charset="2"/>
              <a:buChar char="q"/>
            </a:pPr>
            <a:r>
              <a:rPr lang="nl-BE" dirty="0" smtClean="0"/>
              <a:t>GROEN: proper</a:t>
            </a:r>
            <a:endParaRPr lang="nl-BE" dirty="0"/>
          </a:p>
        </p:txBody>
      </p:sp>
    </p:spTree>
    <p:extLst>
      <p:ext uri="{BB962C8B-B14F-4D97-AF65-F5344CB8AC3E}">
        <p14:creationId xmlns:p14="http://schemas.microsoft.com/office/powerpoint/2010/main" val="302160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(Her)evaluatie maatregelen</a:t>
            </a:r>
            <a:endParaRPr lang="nl-BE" dirty="0"/>
          </a:p>
        </p:txBody>
      </p:sp>
      <p:sp>
        <p:nvSpPr>
          <p:cNvPr id="3" name="Tijdelijke aanduiding voor inhoud 2"/>
          <p:cNvSpPr>
            <a:spLocks noGrp="1"/>
          </p:cNvSpPr>
          <p:nvPr>
            <p:ph idx="1"/>
          </p:nvPr>
        </p:nvSpPr>
        <p:spPr/>
        <p:txBody>
          <a:bodyPr/>
          <a:lstStyle/>
          <a:p>
            <a:r>
              <a:rPr lang="nl-BE" dirty="0" smtClean="0"/>
              <a:t>Zorg voor structureel overleg om maatregelen te (her)evalueren.</a:t>
            </a:r>
          </a:p>
          <a:p>
            <a:endParaRPr lang="nl-BE" dirty="0" smtClean="0"/>
          </a:p>
          <a:p>
            <a:r>
              <a:rPr lang="nl-BE" dirty="0" smtClean="0"/>
              <a:t>Geef perspectief aan de betrokken actoren en spreek tijdskaders af waarbinnen de maatregelen worden geëvalueerd. </a:t>
            </a:r>
          </a:p>
          <a:p>
            <a:endParaRPr lang="nl-BE" dirty="0" smtClean="0"/>
          </a:p>
          <a:p>
            <a:r>
              <a:rPr lang="nl-BE" dirty="0" smtClean="0"/>
              <a:t>Communiceer de resultaten van het overleg (ook wanneer er niets verandert is het aangewezen dit te communiceren aan het personeel)</a:t>
            </a:r>
          </a:p>
        </p:txBody>
      </p:sp>
    </p:spTree>
    <p:extLst>
      <p:ext uri="{BB962C8B-B14F-4D97-AF65-F5344CB8AC3E}">
        <p14:creationId xmlns:p14="http://schemas.microsoft.com/office/powerpoint/2010/main" val="3374722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u="sng" dirty="0" smtClean="0"/>
              <a:t>Voorbereiding - Infrastructuur</a:t>
            </a:r>
            <a:r>
              <a:rPr lang="nl-BE" dirty="0" smtClean="0"/>
              <a:t>:</a:t>
            </a:r>
          </a:p>
          <a:p>
            <a:pPr lvl="1"/>
            <a:endParaRPr lang="nl-BE" dirty="0"/>
          </a:p>
          <a:p>
            <a:pPr lvl="1"/>
            <a:r>
              <a:rPr lang="nl-BE" dirty="0" smtClean="0"/>
              <a:t>er moet voldoende </a:t>
            </a:r>
            <a:r>
              <a:rPr lang="nl-BE" b="1" dirty="0" smtClean="0"/>
              <a:t>ruimte</a:t>
            </a:r>
            <a:r>
              <a:rPr lang="nl-BE" dirty="0" smtClean="0"/>
              <a:t> zijn, want de cohorte moet steeds kunnen voorzien in: </a:t>
            </a:r>
          </a:p>
          <a:p>
            <a:pPr lvl="2"/>
            <a:r>
              <a:rPr lang="nl-BE" dirty="0" smtClean="0"/>
              <a:t>apart sanitair, voldoende voor bewoners en één toilet voorbehouden voor de medewerkers;</a:t>
            </a:r>
          </a:p>
          <a:p>
            <a:pPr lvl="2"/>
            <a:r>
              <a:rPr lang="nl-BE" dirty="0" smtClean="0"/>
              <a:t>ruimte voor het opslaan van zuiver/vuil materiaal. Deze moeten strikt van elkaar gescheiden zijn.</a:t>
            </a:r>
          </a:p>
          <a:p>
            <a:pPr lvl="2"/>
            <a:r>
              <a:rPr lang="nl-BE" dirty="0" smtClean="0"/>
              <a:t>een aparte kleedruimte.</a:t>
            </a:r>
          </a:p>
          <a:p>
            <a:pPr lvl="2"/>
            <a:r>
              <a:rPr lang="nl-BE" dirty="0" smtClean="0"/>
              <a:t>een sas met twee zones; het principe is steeds dat vuil en proper niet met elkaar in contact komt. Er kan een fysieke afscheiding gecreëerd worden door bv. aan het begin van de afdeling kamerschermen, decorpanelen, … te plaatsen:</a:t>
            </a:r>
          </a:p>
          <a:p>
            <a:pPr lvl="3"/>
            <a:r>
              <a:rPr lang="nl-BE" dirty="0" smtClean="0"/>
              <a:t>propere zone voor het aantrekken van de persoonlijke beschermingsmiddelen (PBM), en mogelijkheid om de handen te ontsmetten. Het kan de medewerkers helpen om de beschermingsmiddelen al in de volgorde van het aantrekken, klaar te zetten. </a:t>
            </a:r>
            <a:endParaRPr lang="nl-BE" dirty="0"/>
          </a:p>
          <a:p>
            <a:pPr lvl="3"/>
            <a:r>
              <a:rPr lang="nl-BE" dirty="0" smtClean="0"/>
              <a:t>vuile zone voor het uittrekken van de persoonlijke beschermingsmiddelen (PBM), en mogelijkheid om de handen te ontsmetten en om de spatbril/gezichtsscherm te reinigen en te desinfecteren</a:t>
            </a:r>
            <a:endParaRPr lang="nl-BE" dirty="0"/>
          </a:p>
          <a:p>
            <a:pPr lvl="1"/>
            <a:endParaRPr lang="nl-BE" dirty="0" smtClean="0"/>
          </a:p>
          <a:p>
            <a:pPr marL="0" indent="0">
              <a:buNone/>
            </a:pPr>
            <a:endParaRPr lang="nl-BE" dirty="0" smtClean="0"/>
          </a:p>
          <a:p>
            <a:pPr marL="0" indent="0">
              <a:buNone/>
            </a:pPr>
            <a:endParaRPr lang="nl-BE" dirty="0" smtClean="0"/>
          </a:p>
        </p:txBody>
      </p:sp>
    </p:spTree>
    <p:extLst>
      <p:ext uri="{BB962C8B-B14F-4D97-AF65-F5344CB8AC3E}">
        <p14:creationId xmlns:p14="http://schemas.microsoft.com/office/powerpoint/2010/main" val="80802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lstStyle/>
          <a:p>
            <a:pPr marL="0" indent="0">
              <a:buNone/>
            </a:pPr>
            <a:r>
              <a:rPr lang="nl-BE" sz="3000" u="sng" dirty="0"/>
              <a:t>Voorbereiding - materiaal:</a:t>
            </a:r>
          </a:p>
          <a:p>
            <a:pPr lvl="1"/>
            <a:endParaRPr lang="nl-BE" dirty="0"/>
          </a:p>
          <a:p>
            <a:pPr lvl="1"/>
            <a:r>
              <a:rPr lang="nl-BE" dirty="0" smtClean="0"/>
              <a:t>De cohorte moet beschikken over eigen verzorgingsmateriaal (linnen, incontinentiemateriaal, waskommen, bedpannen, …). </a:t>
            </a:r>
          </a:p>
          <a:p>
            <a:pPr lvl="1"/>
            <a:r>
              <a:rPr lang="nl-BE" dirty="0" smtClean="0"/>
              <a:t>Medicatie, verzorgingsproducten en bewonersdossiers moeten afgesloten bewaard kunnen worden op een veilige plaats. </a:t>
            </a:r>
            <a:endParaRPr lang="nl-BE" dirty="0"/>
          </a:p>
          <a:p>
            <a:pPr lvl="1"/>
            <a:r>
              <a:rPr lang="nl-BE" dirty="0" smtClean="0"/>
              <a:t>Opdrijven van de beschikbaarheid van handalcohol en niet-steriele handschoenen op de cohortafdeling.</a:t>
            </a:r>
          </a:p>
          <a:p>
            <a:pPr lvl="1"/>
            <a:endParaRPr lang="nl-BE" dirty="0"/>
          </a:p>
          <a:p>
            <a:pPr lvl="1"/>
            <a:endParaRPr lang="nl-BE" dirty="0" smtClean="0"/>
          </a:p>
          <a:p>
            <a:pPr marL="0" indent="0">
              <a:buNone/>
            </a:pPr>
            <a:endParaRPr lang="nl-BE" dirty="0" smtClean="0"/>
          </a:p>
          <a:p>
            <a:pPr marL="0" indent="0">
              <a:buNone/>
            </a:pPr>
            <a:endParaRPr lang="nl-BE" dirty="0" smtClean="0"/>
          </a:p>
        </p:txBody>
      </p:sp>
    </p:spTree>
    <p:extLst>
      <p:ext uri="{BB962C8B-B14F-4D97-AF65-F5344CB8AC3E}">
        <p14:creationId xmlns:p14="http://schemas.microsoft.com/office/powerpoint/2010/main" val="2167726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normAutofit/>
          </a:bodyPr>
          <a:lstStyle/>
          <a:p>
            <a:pPr marL="0" indent="0">
              <a:buNone/>
            </a:pPr>
            <a:r>
              <a:rPr lang="nl-BE" sz="3500" u="sng" dirty="0"/>
              <a:t>Voorbereiding - personeel:</a:t>
            </a:r>
          </a:p>
          <a:p>
            <a:pPr lvl="1"/>
            <a:endParaRPr lang="nl-BE" dirty="0"/>
          </a:p>
          <a:p>
            <a:pPr lvl="1"/>
            <a:r>
              <a:rPr lang="nl-BE" dirty="0" smtClean="0"/>
              <a:t>Laat in eerste instantie volgende medewerkers werken op de cohorte:</a:t>
            </a:r>
          </a:p>
          <a:p>
            <a:pPr lvl="2">
              <a:buFont typeface="Courier New" panose="02070309020205020404" pitchFamily="49" charset="0"/>
              <a:buChar char="o"/>
            </a:pPr>
            <a:r>
              <a:rPr lang="nl-BE" dirty="0" smtClean="0"/>
              <a:t>medewerkers die zich vrijwillig opgeven om in de cohorte te werken.</a:t>
            </a:r>
          </a:p>
          <a:p>
            <a:pPr lvl="2">
              <a:buFont typeface="Courier New" panose="02070309020205020404" pitchFamily="49" charset="0"/>
              <a:buChar char="o"/>
            </a:pPr>
            <a:r>
              <a:rPr lang="nl-BE" dirty="0" smtClean="0"/>
              <a:t>medewerkers die positief voor COVID-19 zijn getest: </a:t>
            </a:r>
          </a:p>
          <a:p>
            <a:pPr lvl="3">
              <a:buFont typeface="Courier New" panose="02070309020205020404" pitchFamily="49" charset="0"/>
              <a:buChar char="o"/>
            </a:pPr>
            <a:r>
              <a:rPr lang="nl-BE" dirty="0" smtClean="0"/>
              <a:t>symptomatische medewerkers die positief getest zijn</a:t>
            </a:r>
          </a:p>
          <a:p>
            <a:pPr lvl="3">
              <a:buFont typeface="Courier New" panose="02070309020205020404" pitchFamily="49" charset="0"/>
              <a:buChar char="o"/>
            </a:pPr>
            <a:r>
              <a:rPr lang="nl-BE" dirty="0" smtClean="0"/>
              <a:t>asymptomatisch zorgpersoneel die positief is getest</a:t>
            </a:r>
          </a:p>
          <a:p>
            <a:pPr lvl="1"/>
            <a:r>
              <a:rPr lang="nl-BE" dirty="0" smtClean="0"/>
              <a:t>Niet enkel het zorgpersoneel wordt gescheiden, maar ook de andere medewerkers. Indien dit niet mogelijk is, plan dan bv. de schoonmaak, kiné (enkel indien strikt noodzakelijk), … als laatste bij de COVID-19 bewoners. </a:t>
            </a:r>
          </a:p>
          <a:p>
            <a:pPr lvl="1"/>
            <a:r>
              <a:rPr lang="nl-BE" dirty="0" smtClean="0"/>
              <a:t>Ook tijdens de nachtdienst moet gezorgd worden voor apart personeel. </a:t>
            </a:r>
          </a:p>
          <a:p>
            <a:pPr marL="0" indent="0">
              <a:buNone/>
            </a:pPr>
            <a:endParaRPr lang="nl-BE" dirty="0" smtClean="0"/>
          </a:p>
        </p:txBody>
      </p:sp>
    </p:spTree>
    <p:extLst>
      <p:ext uri="{BB962C8B-B14F-4D97-AF65-F5344CB8AC3E}">
        <p14:creationId xmlns:p14="http://schemas.microsoft.com/office/powerpoint/2010/main" val="274570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normAutofit/>
          </a:bodyPr>
          <a:lstStyle/>
          <a:p>
            <a:pPr marL="0" indent="0">
              <a:buNone/>
            </a:pPr>
            <a:r>
              <a:rPr lang="nl-BE" u="sng" dirty="0" smtClean="0"/>
              <a:t>Keuzemogelijkheden cohortzorg</a:t>
            </a:r>
            <a:r>
              <a:rPr lang="nl-BE" dirty="0" smtClean="0"/>
              <a:t>:</a:t>
            </a:r>
          </a:p>
          <a:p>
            <a:pPr marL="0" indent="0">
              <a:buNone/>
            </a:pPr>
            <a:endParaRPr lang="nl-BE" dirty="0" smtClean="0"/>
          </a:p>
          <a:p>
            <a:r>
              <a:rPr lang="nl-BE" dirty="0" smtClean="0"/>
              <a:t>OPTIE A: Contactdruppelisolatie op de eigen bewonerskamer van alle (mogelijke) COVID-19 bewoners (= isolatie maar geen echte cohortering)</a:t>
            </a:r>
          </a:p>
          <a:p>
            <a:pPr marL="0" indent="0">
              <a:buNone/>
            </a:pPr>
            <a:endParaRPr lang="nl-BE" dirty="0" smtClean="0"/>
          </a:p>
        </p:txBody>
      </p:sp>
    </p:spTree>
    <p:extLst>
      <p:ext uri="{BB962C8B-B14F-4D97-AF65-F5344CB8AC3E}">
        <p14:creationId xmlns:p14="http://schemas.microsoft.com/office/powerpoint/2010/main" val="149735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A: Contactdruppelisolatie op de eigen bewonerskamer </a:t>
            </a:r>
            <a:endParaRPr lang="nl-BE" dirty="0"/>
          </a:p>
        </p:txBody>
      </p:sp>
      <p:sp>
        <p:nvSpPr>
          <p:cNvPr id="3" name="Tijdelijke aanduiding voor inhoud 2"/>
          <p:cNvSpPr>
            <a:spLocks noGrp="1"/>
          </p:cNvSpPr>
          <p:nvPr>
            <p:ph idx="1"/>
          </p:nvPr>
        </p:nvSpPr>
        <p:spPr/>
        <p:txBody>
          <a:bodyPr/>
          <a:lstStyle/>
          <a:p>
            <a:r>
              <a:rPr lang="nl-BE" dirty="0" smtClean="0"/>
              <a:t>Dit is enkel een optie in de beginfase van een uitbraak in de zorgvoorziening.</a:t>
            </a:r>
          </a:p>
          <a:p>
            <a:r>
              <a:rPr lang="nl-BE" dirty="0" smtClean="0"/>
              <a:t>Bij deze maatregel worden alle (mogelijke) COVID-19 bewoners in hun eigen bewonerskamer geïsoleerd. De bewoners moeten bij deze optie op de kamer blijven – de deuren van de kamer zijn altijd dicht.</a:t>
            </a:r>
          </a:p>
          <a:p>
            <a:r>
              <a:rPr lang="nl-BE" dirty="0" smtClean="0"/>
              <a:t>Bescherming van het zorgpersoneel bij het betreden van deze kamers via volledige contactdruppelisolatie</a:t>
            </a:r>
          </a:p>
          <a:p>
            <a:r>
              <a:rPr lang="nl-BE" dirty="0" smtClean="0"/>
              <a:t>Materialen worden maximaal gescheiden gehouden.</a:t>
            </a:r>
            <a:endParaRPr lang="nl-BE" dirty="0"/>
          </a:p>
        </p:txBody>
      </p:sp>
    </p:spTree>
    <p:extLst>
      <p:ext uri="{BB962C8B-B14F-4D97-AF65-F5344CB8AC3E}">
        <p14:creationId xmlns:p14="http://schemas.microsoft.com/office/powerpoint/2010/main" val="348350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Inhoudstafel	</a:t>
            </a:r>
            <a:endParaRPr lang="nl-BE" dirty="0"/>
          </a:p>
        </p:txBody>
      </p:sp>
      <p:sp>
        <p:nvSpPr>
          <p:cNvPr id="3" name="Tijdelijke aanduiding voor inhoud 2"/>
          <p:cNvSpPr>
            <a:spLocks noGrp="1"/>
          </p:cNvSpPr>
          <p:nvPr>
            <p:ph idx="1"/>
          </p:nvPr>
        </p:nvSpPr>
        <p:spPr>
          <a:xfrm>
            <a:off x="838200" y="1690688"/>
            <a:ext cx="10515600" cy="4722638"/>
          </a:xfrm>
        </p:spPr>
        <p:txBody>
          <a:bodyPr>
            <a:normAutofit fontScale="70000" lnSpcReduction="20000"/>
          </a:bodyPr>
          <a:lstStyle/>
          <a:p>
            <a:r>
              <a:rPr lang="nl-BE" dirty="0" smtClean="0"/>
              <a:t>Begrippenkader</a:t>
            </a:r>
          </a:p>
          <a:p>
            <a:endParaRPr lang="nl-BE" dirty="0" smtClean="0"/>
          </a:p>
          <a:p>
            <a:r>
              <a:rPr lang="nl-BE" dirty="0" smtClean="0"/>
              <a:t>Isoleren/</a:t>
            </a:r>
            <a:r>
              <a:rPr lang="nl-BE" dirty="0" err="1" smtClean="0"/>
              <a:t>cohorteren</a:t>
            </a:r>
            <a:r>
              <a:rPr lang="nl-BE" dirty="0" smtClean="0"/>
              <a:t> in de praktijk</a:t>
            </a:r>
          </a:p>
          <a:p>
            <a:pPr lvl="1"/>
            <a:r>
              <a:rPr lang="nl-BE" dirty="0" smtClean="0"/>
              <a:t>Basisvoorwaarden</a:t>
            </a:r>
          </a:p>
          <a:p>
            <a:pPr lvl="2">
              <a:buFont typeface="Wingdings" panose="05000000000000000000" pitchFamily="2" charset="2"/>
              <a:buChar char="q"/>
            </a:pPr>
            <a:r>
              <a:rPr lang="nl-BE" dirty="0" smtClean="0"/>
              <a:t> Kennis algemene voorzorgsmaatregelen</a:t>
            </a:r>
          </a:p>
          <a:p>
            <a:pPr lvl="2">
              <a:buFont typeface="Wingdings" panose="05000000000000000000" pitchFamily="2" charset="2"/>
              <a:buChar char="q"/>
            </a:pPr>
            <a:r>
              <a:rPr lang="nl-BE" dirty="0" smtClean="0"/>
              <a:t> Communicatie (personeel/personeel/externen)</a:t>
            </a:r>
          </a:p>
          <a:p>
            <a:pPr lvl="2">
              <a:buFont typeface="Wingdings" panose="05000000000000000000" pitchFamily="2" charset="2"/>
              <a:buChar char="q"/>
            </a:pPr>
            <a:r>
              <a:rPr lang="nl-BE" dirty="0" smtClean="0"/>
              <a:t> Kennis bijkomende maatregelen</a:t>
            </a:r>
          </a:p>
          <a:p>
            <a:pPr lvl="2">
              <a:buFont typeface="Wingdings" panose="05000000000000000000" pitchFamily="2" charset="2"/>
              <a:buChar char="q"/>
            </a:pPr>
            <a:r>
              <a:rPr lang="nl-BE" dirty="0" smtClean="0"/>
              <a:t> Visualisatie (bijkomende) maatregelen </a:t>
            </a:r>
          </a:p>
          <a:p>
            <a:pPr lvl="2">
              <a:buFont typeface="Wingdings" panose="05000000000000000000" pitchFamily="2" charset="2"/>
              <a:buChar char="q"/>
            </a:pPr>
            <a:r>
              <a:rPr lang="nl-BE" dirty="0" smtClean="0"/>
              <a:t> (Her)evaluatie maatregelen</a:t>
            </a:r>
          </a:p>
          <a:p>
            <a:pPr lvl="1"/>
            <a:endParaRPr lang="nl-BE" dirty="0" smtClean="0"/>
          </a:p>
          <a:p>
            <a:pPr lvl="1"/>
            <a:r>
              <a:rPr lang="nl-BE" dirty="0" smtClean="0"/>
              <a:t>In de praktijk</a:t>
            </a:r>
          </a:p>
          <a:p>
            <a:pPr lvl="2">
              <a:buFont typeface="Wingdings" panose="05000000000000000000" pitchFamily="2" charset="2"/>
              <a:buChar char="q"/>
            </a:pPr>
            <a:r>
              <a:rPr lang="nl-BE" dirty="0"/>
              <a:t>Voorbereidingen: infrastructuur/materiaal/personeel</a:t>
            </a:r>
          </a:p>
          <a:p>
            <a:pPr lvl="2">
              <a:buFont typeface="Wingdings" panose="05000000000000000000" pitchFamily="2" charset="2"/>
              <a:buChar char="q"/>
            </a:pPr>
            <a:r>
              <a:rPr lang="nl-BE" dirty="0"/>
              <a:t>Keuzemogelijkheden cohortzorg</a:t>
            </a:r>
          </a:p>
          <a:p>
            <a:pPr lvl="2">
              <a:buFont typeface="Wingdings" panose="05000000000000000000" pitchFamily="2" charset="2"/>
              <a:buChar char="q"/>
            </a:pPr>
            <a:endParaRPr lang="nl-BE" dirty="0" smtClean="0"/>
          </a:p>
          <a:p>
            <a:pPr lvl="1"/>
            <a:r>
              <a:rPr lang="nl-BE" dirty="0" smtClean="0"/>
              <a:t>Bijzondere omstandigheden</a:t>
            </a:r>
          </a:p>
          <a:p>
            <a:endParaRPr lang="nl-BE" dirty="0" smtClean="0"/>
          </a:p>
          <a:p>
            <a:r>
              <a:rPr lang="nl-BE" dirty="0" smtClean="0"/>
              <a:t>Bronnen</a:t>
            </a:r>
          </a:p>
          <a:p>
            <a:r>
              <a:rPr lang="nl-BE" dirty="0" smtClean="0"/>
              <a:t>Vragen</a:t>
            </a:r>
          </a:p>
          <a:p>
            <a:endParaRPr lang="nl-BE" dirty="0" smtClean="0"/>
          </a:p>
          <a:p>
            <a:endParaRPr lang="nl-BE" dirty="0" smtClean="0"/>
          </a:p>
        </p:txBody>
      </p:sp>
    </p:spTree>
    <p:extLst>
      <p:ext uri="{BB962C8B-B14F-4D97-AF65-F5344CB8AC3E}">
        <p14:creationId xmlns:p14="http://schemas.microsoft.com/office/powerpoint/2010/main" val="316261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A: Contactdruppelisolatie op de eigen bewonerskamer </a:t>
            </a:r>
            <a:endParaRPr lang="nl-BE" dirty="0"/>
          </a:p>
        </p:txBody>
      </p:sp>
      <p:sp>
        <p:nvSpPr>
          <p:cNvPr id="3" name="Tijdelijke aanduiding voor inhoud 2"/>
          <p:cNvSpPr>
            <a:spLocks noGrp="1"/>
          </p:cNvSpPr>
          <p:nvPr>
            <p:ph idx="1"/>
          </p:nvPr>
        </p:nvSpPr>
        <p:spPr/>
        <p:txBody>
          <a:bodyPr>
            <a:normAutofit fontScale="85000" lnSpcReduction="10000"/>
          </a:bodyPr>
          <a:lstStyle/>
          <a:p>
            <a:endParaRPr lang="nl-BE" dirty="0"/>
          </a:p>
          <a:p>
            <a:r>
              <a:rPr lang="nl-BE" dirty="0"/>
              <a:t>Bij een bewoner die in zijn kamer in contactdruppelisolatie </a:t>
            </a:r>
            <a:r>
              <a:rPr lang="nl-BE" dirty="0" smtClean="0"/>
              <a:t>verblijft: </a:t>
            </a:r>
            <a:r>
              <a:rPr lang="nl-BE" dirty="0"/>
              <a:t>mag door verschillende zorgverleners dezelfde (linnen) schort gebruikt worden (deze schort wel tweemaal per dag te vervangen en telkens bij zichtbare bevuiling). </a:t>
            </a:r>
          </a:p>
          <a:p>
            <a:r>
              <a:rPr lang="nl-BE" dirty="0" smtClean="0"/>
              <a:t>In </a:t>
            </a:r>
            <a:r>
              <a:rPr lang="nl-BE" dirty="0"/>
              <a:t>dit geval worden de niet-steriele handschoenen en beschermschort met lange mouwen in de bewonerskamer aangetrokken: </a:t>
            </a:r>
            <a:endParaRPr lang="nl-BE" dirty="0" smtClean="0"/>
          </a:p>
          <a:p>
            <a:pPr lvl="1"/>
            <a:r>
              <a:rPr lang="nl-BE" dirty="0" smtClean="0"/>
              <a:t>bij </a:t>
            </a:r>
            <a:r>
              <a:rPr lang="nl-BE" dirty="0"/>
              <a:t>een mobiele bewoner: met buitenzijde naar buiten ophangen aan de ingang van de kamer; </a:t>
            </a:r>
          </a:p>
          <a:p>
            <a:pPr lvl="1"/>
            <a:r>
              <a:rPr lang="nl-BE" dirty="0" smtClean="0"/>
              <a:t>bij </a:t>
            </a:r>
            <a:r>
              <a:rPr lang="nl-BE" dirty="0"/>
              <a:t>een niet-mobiele bewoner kan de schort in de badkamer bewaard worden: met buitenzijde naar binnen ophangen. </a:t>
            </a:r>
          </a:p>
          <a:p>
            <a:endParaRPr lang="nl-BE" dirty="0"/>
          </a:p>
          <a:p>
            <a:r>
              <a:rPr lang="nl-BE" dirty="0"/>
              <a:t>Trek de niet-steriele handschoenen uit en deponeer ze in een afvalcontainer in de bewonerskamer. </a:t>
            </a:r>
          </a:p>
          <a:p>
            <a:endParaRPr lang="nl-BE" dirty="0"/>
          </a:p>
        </p:txBody>
      </p:sp>
    </p:spTree>
    <p:extLst>
      <p:ext uri="{BB962C8B-B14F-4D97-AF65-F5344CB8AC3E}">
        <p14:creationId xmlns:p14="http://schemas.microsoft.com/office/powerpoint/2010/main" val="408299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A: Contactdruppelisolatie op de eigen bewonerskamer </a:t>
            </a:r>
            <a:endParaRPr lang="nl-BE" dirty="0"/>
          </a:p>
        </p:txBody>
      </p:sp>
      <p:sp>
        <p:nvSpPr>
          <p:cNvPr id="3" name="Tijdelijke aanduiding voor inhoud 2"/>
          <p:cNvSpPr>
            <a:spLocks noGrp="1"/>
          </p:cNvSpPr>
          <p:nvPr>
            <p:ph idx="1"/>
          </p:nvPr>
        </p:nvSpPr>
        <p:spPr/>
        <p:txBody>
          <a:bodyPr>
            <a:normAutofit/>
          </a:bodyPr>
          <a:lstStyle/>
          <a:p>
            <a:r>
              <a:rPr lang="nl-BE" dirty="0" smtClean="0"/>
              <a:t>Het chirurgisch mondneusmasker moet vervangen worden indien men overgaat van de zorg van een (mogelijke) COVID-19 bewoner naar een niet-(mogelijke) COVID-19 bewoner, hoewel de (mogelijke) COVID-19 bewoners in principe als laatste verzorgd worden. </a:t>
            </a:r>
          </a:p>
          <a:p>
            <a:r>
              <a:rPr lang="nl-BE" dirty="0" smtClean="0"/>
              <a:t>Alle verzorgingsmateriaal (bloeddrukmeter, stethoscoop, thermometer, rolstoel, bedpan/urinaal, looprekje, …) moet in de bewonerskamer aanwezig zijn en is maximaal </a:t>
            </a:r>
            <a:r>
              <a:rPr lang="nl-BE" dirty="0" err="1" smtClean="0"/>
              <a:t>bewonersgebonden</a:t>
            </a:r>
            <a:r>
              <a:rPr lang="nl-BE" dirty="0" smtClean="0"/>
              <a:t>. Indien onmogelijk, telkens goed reinigen met detergent en ontsmetten met een chlooroplossing van 1.000 </a:t>
            </a:r>
            <a:r>
              <a:rPr lang="nl-BE" dirty="0" err="1" smtClean="0"/>
              <a:t>ppm</a:t>
            </a:r>
            <a:endParaRPr lang="nl-BE" dirty="0" smtClean="0"/>
          </a:p>
        </p:txBody>
      </p:sp>
    </p:spTree>
    <p:extLst>
      <p:ext uri="{BB962C8B-B14F-4D97-AF65-F5344CB8AC3E}">
        <p14:creationId xmlns:p14="http://schemas.microsoft.com/office/powerpoint/2010/main" val="282075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682470" y="588724"/>
            <a:ext cx="8258802" cy="5475505"/>
          </a:xfrm>
          <a:prstGeom prst="rect">
            <a:avLst/>
          </a:prstGeom>
        </p:spPr>
      </p:pic>
      <p:sp>
        <p:nvSpPr>
          <p:cNvPr id="5" name="Tekstvak 4"/>
          <p:cNvSpPr txBox="1"/>
          <p:nvPr/>
        </p:nvSpPr>
        <p:spPr>
          <a:xfrm>
            <a:off x="7252570" y="6225436"/>
            <a:ext cx="4033381" cy="646331"/>
          </a:xfrm>
          <a:prstGeom prst="rect">
            <a:avLst/>
          </a:prstGeom>
          <a:noFill/>
        </p:spPr>
        <p:txBody>
          <a:bodyPr wrap="square" rtlCol="0">
            <a:spAutoFit/>
          </a:bodyPr>
          <a:lstStyle/>
          <a:p>
            <a:r>
              <a:rPr lang="nl-BE" dirty="0" smtClean="0"/>
              <a:t>Bron: Webinar Handhygiëne en PBM (KBS – Train </a:t>
            </a:r>
            <a:r>
              <a:rPr lang="nl-BE" dirty="0" err="1" smtClean="0"/>
              <a:t>the</a:t>
            </a:r>
            <a:r>
              <a:rPr lang="nl-BE" dirty="0" smtClean="0"/>
              <a:t> trainer)</a:t>
            </a:r>
            <a:endParaRPr lang="nl-BE" dirty="0"/>
          </a:p>
        </p:txBody>
      </p:sp>
    </p:spTree>
    <p:extLst>
      <p:ext uri="{BB962C8B-B14F-4D97-AF65-F5344CB8AC3E}">
        <p14:creationId xmlns:p14="http://schemas.microsoft.com/office/powerpoint/2010/main" val="2357080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A: Contactdruppelisolatie op de eigen bewonerskamer </a:t>
            </a:r>
            <a:endParaRPr lang="nl-BE" dirty="0"/>
          </a:p>
        </p:txBody>
      </p:sp>
      <p:sp>
        <p:nvSpPr>
          <p:cNvPr id="3" name="Tijdelijke aanduiding voor inhoud 2"/>
          <p:cNvSpPr>
            <a:spLocks noGrp="1"/>
          </p:cNvSpPr>
          <p:nvPr>
            <p:ph idx="1"/>
          </p:nvPr>
        </p:nvSpPr>
        <p:spPr/>
        <p:txBody>
          <a:bodyPr/>
          <a:lstStyle/>
          <a:p>
            <a:r>
              <a:rPr lang="nl-BE" dirty="0" smtClean="0"/>
              <a:t>FFP2-maskers worden enkel aanbevolen tijdens mogelijk </a:t>
            </a:r>
            <a:r>
              <a:rPr lang="nl-BE" dirty="0" err="1" smtClean="0"/>
              <a:t>aërosolgenererende</a:t>
            </a:r>
            <a:r>
              <a:rPr lang="nl-BE" dirty="0" smtClean="0"/>
              <a:t> handelingen. </a:t>
            </a:r>
          </a:p>
          <a:p>
            <a:r>
              <a:rPr lang="nl-BE" dirty="0" smtClean="0"/>
              <a:t>Handelingen relevant voor zorgvoorzieningen kunnen voornamelijk zijn: </a:t>
            </a:r>
          </a:p>
          <a:p>
            <a:pPr lvl="1"/>
            <a:r>
              <a:rPr lang="nl-BE" dirty="0" smtClean="0"/>
              <a:t>open aspiratie; </a:t>
            </a:r>
          </a:p>
          <a:p>
            <a:pPr lvl="1"/>
            <a:r>
              <a:rPr lang="nl-BE" dirty="0" smtClean="0"/>
              <a:t>bij toediening van medicatie door verneveling (dit is de klassieke </a:t>
            </a:r>
            <a:r>
              <a:rPr lang="nl-BE" dirty="0" err="1" smtClean="0"/>
              <a:t>aërosol</a:t>
            </a:r>
            <a:r>
              <a:rPr lang="nl-BE" dirty="0" smtClean="0"/>
              <a:t> waarbij uit een potje medicatie opgelost in fysiologisch water wordt verneveld) is het onzeker of dit risico geeft op virusverspreiding.</a:t>
            </a:r>
          </a:p>
          <a:p>
            <a:pPr lvl="1"/>
            <a:r>
              <a:rPr lang="nl-BE" dirty="0" smtClean="0"/>
              <a:t>ademhalingskinesitherapie</a:t>
            </a:r>
            <a:endParaRPr lang="nl-BE" dirty="0"/>
          </a:p>
        </p:txBody>
      </p:sp>
    </p:spTree>
    <p:extLst>
      <p:ext uri="{BB962C8B-B14F-4D97-AF65-F5344CB8AC3E}">
        <p14:creationId xmlns:p14="http://schemas.microsoft.com/office/powerpoint/2010/main" val="184117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A: Contactdruppelisolatie op de eigen bewonerskamer </a:t>
            </a:r>
            <a:endParaRPr lang="nl-BE" dirty="0"/>
          </a:p>
        </p:txBody>
      </p:sp>
      <p:sp>
        <p:nvSpPr>
          <p:cNvPr id="3" name="Tijdelijke aanduiding voor inhoud 2"/>
          <p:cNvSpPr>
            <a:spLocks noGrp="1"/>
          </p:cNvSpPr>
          <p:nvPr>
            <p:ph idx="1"/>
          </p:nvPr>
        </p:nvSpPr>
        <p:spPr/>
        <p:txBody>
          <a:bodyPr/>
          <a:lstStyle/>
          <a:p>
            <a:r>
              <a:rPr lang="nl-BE" dirty="0" smtClean="0"/>
              <a:t>Een (mogelijke) COVID-19 bewoner blijft in contactdruppelisolatie op de eigen kamer minstens 14 dagen na de start van de COVID-19 symptomen én minimum drie dagen koortsvrij én met een duidelijke verbetering van de respiratoire klachten. Deze bewoners moeten niet opnieuw getest worden tot een negatief testresultaat.</a:t>
            </a:r>
            <a:endParaRPr lang="nl-BE" dirty="0"/>
          </a:p>
        </p:txBody>
      </p:sp>
    </p:spTree>
    <p:extLst>
      <p:ext uri="{BB962C8B-B14F-4D97-AF65-F5344CB8AC3E}">
        <p14:creationId xmlns:p14="http://schemas.microsoft.com/office/powerpoint/2010/main" val="2161199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normAutofit/>
          </a:bodyPr>
          <a:lstStyle/>
          <a:p>
            <a:pPr marL="0" indent="0">
              <a:buNone/>
            </a:pPr>
            <a:r>
              <a:rPr lang="nl-BE" u="sng" dirty="0" smtClean="0"/>
              <a:t>Keuzemogelijkheden cohortzorg</a:t>
            </a:r>
            <a:r>
              <a:rPr lang="nl-BE" dirty="0" smtClean="0"/>
              <a:t>:</a:t>
            </a:r>
          </a:p>
          <a:p>
            <a:pPr marL="0" indent="0">
              <a:buNone/>
            </a:pPr>
            <a:endParaRPr lang="nl-BE" dirty="0" smtClean="0"/>
          </a:p>
          <a:p>
            <a:r>
              <a:rPr lang="nl-BE" dirty="0" smtClean="0"/>
              <a:t>OPTIE B: cohortzorg op afdelingsniveau, per verdieping of een deel van de afdeling/verdieping, of per beveiligde leefgroep</a:t>
            </a:r>
          </a:p>
        </p:txBody>
      </p:sp>
    </p:spTree>
    <p:extLst>
      <p:ext uri="{BB962C8B-B14F-4D97-AF65-F5344CB8AC3E}">
        <p14:creationId xmlns:p14="http://schemas.microsoft.com/office/powerpoint/2010/main" val="31336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B: cohortzorg op afdelingsniveau</a:t>
            </a:r>
            <a:endParaRPr lang="nl-BE" dirty="0"/>
          </a:p>
        </p:txBody>
      </p:sp>
      <p:sp>
        <p:nvSpPr>
          <p:cNvPr id="3" name="Tijdelijke aanduiding voor inhoud 2"/>
          <p:cNvSpPr>
            <a:spLocks noGrp="1"/>
          </p:cNvSpPr>
          <p:nvPr>
            <p:ph idx="1"/>
          </p:nvPr>
        </p:nvSpPr>
        <p:spPr/>
        <p:txBody>
          <a:bodyPr/>
          <a:lstStyle/>
          <a:p>
            <a:r>
              <a:rPr lang="nl-BE" dirty="0" smtClean="0"/>
              <a:t>Deze optie kan worden toegepast wanneer er meerdere COVID-19 bewoners en medewerkers zijn op één afdeling, verdieping of leefgroep van de zorgvoorziening</a:t>
            </a:r>
          </a:p>
          <a:p>
            <a:r>
              <a:rPr lang="nl-BE" dirty="0" smtClean="0"/>
              <a:t>Bewoners moeten hiervoor soms verhuizen naar een andere bewonerskamer in de zorgvoorziening. </a:t>
            </a:r>
            <a:endParaRPr lang="nl-BE" dirty="0"/>
          </a:p>
          <a:p>
            <a:r>
              <a:rPr lang="nl-BE" dirty="0" smtClean="0"/>
              <a:t>De kamers moeten vooraf goed gereinigd en gedesinfecteerd worden</a:t>
            </a:r>
          </a:p>
          <a:p>
            <a:r>
              <a:rPr lang="nl-BE" dirty="0" smtClean="0"/>
              <a:t>Een beveiligde afdeling met meerdere COVID-19 bewoners, kan ervoor opteren om een cohorteafdeling te worden. De COVID-19 bewoners kunnen hier rondlopen en zijn niet gebonden aan hun kamer</a:t>
            </a:r>
            <a:endParaRPr lang="nl-BE" dirty="0"/>
          </a:p>
        </p:txBody>
      </p:sp>
    </p:spTree>
    <p:extLst>
      <p:ext uri="{BB962C8B-B14F-4D97-AF65-F5344CB8AC3E}">
        <p14:creationId xmlns:p14="http://schemas.microsoft.com/office/powerpoint/2010/main" val="3376147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B: cohortzorg op afdelingsniveau</a:t>
            </a:r>
            <a:endParaRPr lang="nl-BE" dirty="0"/>
          </a:p>
        </p:txBody>
      </p:sp>
      <p:sp>
        <p:nvSpPr>
          <p:cNvPr id="3" name="Tijdelijke aanduiding voor inhoud 2"/>
          <p:cNvSpPr>
            <a:spLocks noGrp="1"/>
          </p:cNvSpPr>
          <p:nvPr>
            <p:ph idx="1"/>
          </p:nvPr>
        </p:nvSpPr>
        <p:spPr/>
        <p:txBody>
          <a:bodyPr>
            <a:normAutofit/>
          </a:bodyPr>
          <a:lstStyle/>
          <a:p>
            <a:r>
              <a:rPr lang="nl-BE" dirty="0" smtClean="0"/>
              <a:t>PBM op basis van steekkaart/affiche in propere ruimte van de sas</a:t>
            </a:r>
          </a:p>
          <a:p>
            <a:r>
              <a:rPr lang="nl-BE" dirty="0" smtClean="0"/>
              <a:t>Verwijderen van de PBM in de vuile ruimte van de sas </a:t>
            </a:r>
          </a:p>
          <a:p>
            <a:r>
              <a:rPr lang="nl-BE" dirty="0" smtClean="0"/>
              <a:t>Binnen een cohorte moet het masker niet gewisseld worden tussen de zorg voor bewoners. Op een cohorte kan men eenzelfde chirurgisch mondneusmasker blijven dragen voor een periode van maximaal acht uren (dus per werkshift), tenzij het zichtbaar bevuild, bevochtigd/vochtig of beschadigd is</a:t>
            </a:r>
          </a:p>
        </p:txBody>
      </p:sp>
    </p:spTree>
    <p:extLst>
      <p:ext uri="{BB962C8B-B14F-4D97-AF65-F5344CB8AC3E}">
        <p14:creationId xmlns:p14="http://schemas.microsoft.com/office/powerpoint/2010/main" val="2086352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682470" y="588724"/>
            <a:ext cx="8258802" cy="5475505"/>
          </a:xfrm>
          <a:prstGeom prst="rect">
            <a:avLst/>
          </a:prstGeom>
        </p:spPr>
      </p:pic>
      <p:sp>
        <p:nvSpPr>
          <p:cNvPr id="5" name="Tekstvak 4"/>
          <p:cNvSpPr txBox="1"/>
          <p:nvPr/>
        </p:nvSpPr>
        <p:spPr>
          <a:xfrm>
            <a:off x="7252570" y="6225436"/>
            <a:ext cx="4033381" cy="646331"/>
          </a:xfrm>
          <a:prstGeom prst="rect">
            <a:avLst/>
          </a:prstGeom>
          <a:noFill/>
        </p:spPr>
        <p:txBody>
          <a:bodyPr wrap="square" rtlCol="0">
            <a:spAutoFit/>
          </a:bodyPr>
          <a:lstStyle/>
          <a:p>
            <a:r>
              <a:rPr lang="nl-BE" dirty="0" smtClean="0"/>
              <a:t>Bron: Webinar Handhygiëne en PBM (KBS – Train </a:t>
            </a:r>
            <a:r>
              <a:rPr lang="nl-BE" dirty="0" err="1" smtClean="0"/>
              <a:t>the</a:t>
            </a:r>
            <a:r>
              <a:rPr lang="nl-BE" dirty="0" smtClean="0"/>
              <a:t> trainer </a:t>
            </a:r>
            <a:endParaRPr lang="nl-BE" dirty="0"/>
          </a:p>
        </p:txBody>
      </p:sp>
    </p:spTree>
    <p:extLst>
      <p:ext uri="{BB962C8B-B14F-4D97-AF65-F5344CB8AC3E}">
        <p14:creationId xmlns:p14="http://schemas.microsoft.com/office/powerpoint/2010/main" val="200522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B: cohortzorg op afdelingsniveau</a:t>
            </a:r>
            <a:endParaRPr lang="nl-BE" dirty="0"/>
          </a:p>
        </p:txBody>
      </p:sp>
      <p:sp>
        <p:nvSpPr>
          <p:cNvPr id="3" name="Tijdelijke aanduiding voor inhoud 2"/>
          <p:cNvSpPr>
            <a:spLocks noGrp="1"/>
          </p:cNvSpPr>
          <p:nvPr>
            <p:ph idx="1"/>
          </p:nvPr>
        </p:nvSpPr>
        <p:spPr/>
        <p:txBody>
          <a:bodyPr>
            <a:normAutofit/>
          </a:bodyPr>
          <a:lstStyle/>
          <a:p>
            <a:r>
              <a:rPr lang="nl-BE" dirty="0" smtClean="0"/>
              <a:t>Een (mogelijke) COVID-19 bewoner blijft op de cohorte: minstens 14 dagen na de start van de COVID-19 symptomen én minimum drie dagen koortsvrij én met een duidelijke verbetering van de respiratoire klachten. Deze bewoners moeten niet opnieuw getest worden tot een negatief testresultaat. </a:t>
            </a:r>
            <a:endParaRPr lang="nl-BE" dirty="0"/>
          </a:p>
          <a:p>
            <a:r>
              <a:rPr lang="nl-BE" dirty="0" smtClean="0"/>
              <a:t>Een COVID-19 bewoner, na opname op intensieve zorgen, blijft op de cohorte: minstens 28 dagen na de start van de COVID-19 symptomen én drie dagen koortsvrij én duidelijke verbetering van de respiratoire klachten</a:t>
            </a:r>
          </a:p>
        </p:txBody>
      </p:sp>
    </p:spTree>
    <p:extLst>
      <p:ext uri="{BB962C8B-B14F-4D97-AF65-F5344CB8AC3E}">
        <p14:creationId xmlns:p14="http://schemas.microsoft.com/office/powerpoint/2010/main" val="190279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a:t>
            </a:r>
            <a:endParaRPr lang="nl-BE" dirty="0"/>
          </a:p>
        </p:txBody>
      </p:sp>
      <p:sp>
        <p:nvSpPr>
          <p:cNvPr id="3" name="Tijdelijke aanduiding voor inhoud 2"/>
          <p:cNvSpPr>
            <a:spLocks noGrp="1"/>
          </p:cNvSpPr>
          <p:nvPr>
            <p:ph idx="1"/>
          </p:nvPr>
        </p:nvSpPr>
        <p:spPr/>
        <p:txBody>
          <a:bodyPr/>
          <a:lstStyle/>
          <a:p>
            <a:r>
              <a:rPr lang="nl-BE" dirty="0" err="1" smtClean="0"/>
              <a:t>Cohorteren</a:t>
            </a:r>
            <a:r>
              <a:rPr lang="nl-BE" dirty="0" smtClean="0"/>
              <a:t>/cohortzorg</a:t>
            </a:r>
          </a:p>
          <a:p>
            <a:endParaRPr lang="nl-BE" dirty="0"/>
          </a:p>
          <a:p>
            <a:r>
              <a:rPr lang="nl-BE" dirty="0" smtClean="0"/>
              <a:t>Isolatie:</a:t>
            </a:r>
            <a:br>
              <a:rPr lang="nl-BE" dirty="0" smtClean="0"/>
            </a:br>
            <a:endParaRPr lang="nl-BE" dirty="0" smtClean="0"/>
          </a:p>
          <a:p>
            <a:pPr lvl="1"/>
            <a:r>
              <a:rPr lang="nl-BE" dirty="0" smtClean="0"/>
              <a:t>Contactisolatie</a:t>
            </a:r>
          </a:p>
          <a:p>
            <a:pPr lvl="1"/>
            <a:r>
              <a:rPr lang="nl-BE" dirty="0" smtClean="0"/>
              <a:t>Druppelisolatie</a:t>
            </a:r>
          </a:p>
          <a:p>
            <a:pPr lvl="1"/>
            <a:r>
              <a:rPr lang="nl-BE" dirty="0" smtClean="0"/>
              <a:t>Contactdruppelisolatie</a:t>
            </a:r>
          </a:p>
          <a:p>
            <a:pPr lvl="1"/>
            <a:endParaRPr lang="nl-BE" dirty="0"/>
          </a:p>
        </p:txBody>
      </p:sp>
    </p:spTree>
    <p:extLst>
      <p:ext uri="{BB962C8B-B14F-4D97-AF65-F5344CB8AC3E}">
        <p14:creationId xmlns:p14="http://schemas.microsoft.com/office/powerpoint/2010/main" val="676052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B: cohortzorg op afdelingsniveau</a:t>
            </a:r>
            <a:endParaRPr lang="nl-BE" dirty="0"/>
          </a:p>
        </p:txBody>
      </p:sp>
      <p:sp>
        <p:nvSpPr>
          <p:cNvPr id="3" name="Tijdelijke aanduiding voor inhoud 2"/>
          <p:cNvSpPr>
            <a:spLocks noGrp="1"/>
          </p:cNvSpPr>
          <p:nvPr>
            <p:ph idx="1"/>
          </p:nvPr>
        </p:nvSpPr>
        <p:spPr/>
        <p:txBody>
          <a:bodyPr/>
          <a:lstStyle/>
          <a:p>
            <a:r>
              <a:rPr lang="nl-BE" smtClean="0"/>
              <a:t>De asymptomatische bewoner met positief testresultaat die op een cohorte werd ondergebracht, blijft minimum 14 dagen op cohorte, te tellen vanaf de dag van de staalafname, indien hij nadien geen COVID-19 symptomen ontwikkelt. Als de bewoner alsnog COVID-19 symptomen ontwikkelt, dan verlaat hij de cohorte ten vroegste 14 dagen na de start van de COVID-19 symptomen én minimum drie dagen koortsvrij én met een duidelijke verbetering van de respiratoire klachten.</a:t>
            </a:r>
            <a:endParaRPr lang="nl-BE"/>
          </a:p>
        </p:txBody>
      </p:sp>
    </p:spTree>
    <p:extLst>
      <p:ext uri="{BB962C8B-B14F-4D97-AF65-F5344CB8AC3E}">
        <p14:creationId xmlns:p14="http://schemas.microsoft.com/office/powerpoint/2010/main" val="344024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B: cohortzorg op afdelingsniveau</a:t>
            </a:r>
            <a:endParaRPr lang="nl-BE" dirty="0"/>
          </a:p>
        </p:txBody>
      </p:sp>
      <p:sp>
        <p:nvSpPr>
          <p:cNvPr id="3" name="Tijdelijke aanduiding voor inhoud 2"/>
          <p:cNvSpPr>
            <a:spLocks noGrp="1"/>
          </p:cNvSpPr>
          <p:nvPr>
            <p:ph idx="1"/>
          </p:nvPr>
        </p:nvSpPr>
        <p:spPr/>
        <p:txBody>
          <a:bodyPr>
            <a:normAutofit/>
          </a:bodyPr>
          <a:lstStyle/>
          <a:p>
            <a:r>
              <a:rPr lang="nl-BE" dirty="0" smtClean="0"/>
              <a:t>De volledige cohorte mag opgeheven worden wanneer er 14 dagen verlopen zijn sinds de startdatum van de COVID-19 symptomen van de laatste (mogelijke) COVID-19 bewoner én deze bewoner minimum drie dagen koortsvrij is én met een duidelijke verbetering van de respiratoire klachten.</a:t>
            </a:r>
          </a:p>
          <a:p>
            <a:r>
              <a:rPr lang="nl-BE" dirty="0" smtClean="0"/>
              <a:t>Er 14 dagen verlopen zijn sinds de dag van staalafname bij asymptomatische positief geteste bewoners</a:t>
            </a:r>
          </a:p>
        </p:txBody>
      </p:sp>
    </p:spTree>
    <p:extLst>
      <p:ext uri="{BB962C8B-B14F-4D97-AF65-F5344CB8AC3E}">
        <p14:creationId xmlns:p14="http://schemas.microsoft.com/office/powerpoint/2010/main" val="19680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Cohorteren</a:t>
            </a:r>
            <a:r>
              <a:rPr lang="nl-BE" b="1" dirty="0" smtClean="0"/>
              <a:t> in de praktijk</a:t>
            </a:r>
            <a:endParaRPr lang="nl-BE" b="1" dirty="0"/>
          </a:p>
        </p:txBody>
      </p:sp>
      <p:sp>
        <p:nvSpPr>
          <p:cNvPr id="3" name="Tijdelijke aanduiding voor inhoud 2"/>
          <p:cNvSpPr>
            <a:spLocks noGrp="1"/>
          </p:cNvSpPr>
          <p:nvPr>
            <p:ph idx="1"/>
          </p:nvPr>
        </p:nvSpPr>
        <p:spPr/>
        <p:txBody>
          <a:bodyPr>
            <a:normAutofit/>
          </a:bodyPr>
          <a:lstStyle/>
          <a:p>
            <a:pPr marL="0" indent="0">
              <a:buNone/>
            </a:pPr>
            <a:r>
              <a:rPr lang="nl-BE" u="sng" dirty="0" smtClean="0"/>
              <a:t>Keuzemogelijkheden cohortzorg</a:t>
            </a:r>
            <a:r>
              <a:rPr lang="nl-BE" dirty="0" smtClean="0"/>
              <a:t>:</a:t>
            </a:r>
          </a:p>
          <a:p>
            <a:pPr marL="0" indent="0">
              <a:buNone/>
            </a:pPr>
            <a:endParaRPr lang="nl-BE" dirty="0" smtClean="0"/>
          </a:p>
          <a:p>
            <a:r>
              <a:rPr lang="nl-BE" dirty="0" smtClean="0"/>
              <a:t>OPTIE C: cohortzorg in gemeenschappelijke ruimtes </a:t>
            </a:r>
          </a:p>
        </p:txBody>
      </p:sp>
    </p:spTree>
    <p:extLst>
      <p:ext uri="{BB962C8B-B14F-4D97-AF65-F5344CB8AC3E}">
        <p14:creationId xmlns:p14="http://schemas.microsoft.com/office/powerpoint/2010/main" val="1657086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OPTIE C: cohortzorg in gemeenschappelijke ruimtes </a:t>
            </a:r>
            <a:endParaRPr lang="nl-BE" dirty="0"/>
          </a:p>
        </p:txBody>
      </p:sp>
      <p:sp>
        <p:nvSpPr>
          <p:cNvPr id="3" name="Tijdelijke aanduiding voor inhoud 2"/>
          <p:cNvSpPr>
            <a:spLocks noGrp="1"/>
          </p:cNvSpPr>
          <p:nvPr>
            <p:ph idx="1"/>
          </p:nvPr>
        </p:nvSpPr>
        <p:spPr/>
        <p:txBody>
          <a:bodyPr/>
          <a:lstStyle/>
          <a:p>
            <a:r>
              <a:rPr lang="nl-BE" dirty="0" smtClean="0"/>
              <a:t>Verschillende ruimtes, ook van niet-aangemelde en niet-erkende thuiszorg- en ouderenzorgvoorzieningen op de zorgcampus, kunnen gebruikt worden en tijdelijk worden ingericht en afgeschermd. Bijvoorbeeld: de cafetaria, centrum voor </a:t>
            </a:r>
            <a:r>
              <a:rPr lang="nl-BE" dirty="0" err="1" smtClean="0"/>
              <a:t>dagverzorging</a:t>
            </a:r>
            <a:r>
              <a:rPr lang="nl-BE" dirty="0" smtClean="0"/>
              <a:t>, centrum voor dagopvang, kapel, leefruimte(n), kineruimte, …</a:t>
            </a:r>
          </a:p>
          <a:p>
            <a:r>
              <a:rPr lang="nl-BE" dirty="0"/>
              <a:t>E</a:t>
            </a:r>
            <a:r>
              <a:rPr lang="nl-BE" dirty="0" smtClean="0"/>
              <a:t>en zeer ingrijpende maatregel omdat geïsoleerde bewoners samen slapen en leven</a:t>
            </a:r>
          </a:p>
          <a:p>
            <a:endParaRPr lang="nl-BE" dirty="0"/>
          </a:p>
        </p:txBody>
      </p:sp>
    </p:spTree>
    <p:extLst>
      <p:ext uri="{BB962C8B-B14F-4D97-AF65-F5344CB8AC3E}">
        <p14:creationId xmlns:p14="http://schemas.microsoft.com/office/powerpoint/2010/main" val="2655058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Bijzondere omstandigheden</a:t>
            </a:r>
            <a:endParaRPr lang="nl-BE" b="1"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u="sng" dirty="0" smtClean="0"/>
              <a:t>Bewoners in terminale levensfase</a:t>
            </a:r>
            <a:endParaRPr lang="nl-BE" dirty="0"/>
          </a:p>
          <a:p>
            <a:r>
              <a:rPr lang="nl-BE" dirty="0" smtClean="0"/>
              <a:t>Verhuis geen terminale bewoners naar de cohorte. </a:t>
            </a:r>
          </a:p>
          <a:p>
            <a:r>
              <a:rPr lang="nl-BE" dirty="0" smtClean="0"/>
              <a:t>Indien een bewoner die op cohorte verblijft, in de terminale levensfase komt, verplaats deze bewoner dan naar een individuele kamer of richt, indien dit mogelijk is, een “afscheidskamer” op de cohorte in.</a:t>
            </a:r>
          </a:p>
          <a:p>
            <a:r>
              <a:rPr lang="nl-BE" dirty="0" smtClean="0"/>
              <a:t>Maak eventueel gebruik van palliatieve ondersteuning. </a:t>
            </a:r>
          </a:p>
          <a:p>
            <a:r>
              <a:rPr lang="nl-BE" dirty="0" smtClean="0"/>
              <a:t>Het is belangrijk dat de naasten (dit zijn geregistreerde bezoekers) voldoende tijd kunnen doorbrengen met de bewoner. Er moet maximaal getracht worden om naasten afscheid te laten nemen van stervende bewoners. Het afscheid kan in tijd en aantal naasten, enkel om een verantwoorde organisatorische en logistieke reden, beperkt worden door de CRA, in overleg met de directie en het verzorgend team. </a:t>
            </a:r>
          </a:p>
        </p:txBody>
      </p:sp>
    </p:spTree>
    <p:extLst>
      <p:ext uri="{BB962C8B-B14F-4D97-AF65-F5344CB8AC3E}">
        <p14:creationId xmlns:p14="http://schemas.microsoft.com/office/powerpoint/2010/main" val="137618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Bijzondere omstandigheden</a:t>
            </a:r>
            <a:endParaRPr lang="nl-BE" b="1"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BE" u="sng" dirty="0" smtClean="0"/>
              <a:t>Bewoners in terminale levensfase</a:t>
            </a:r>
            <a:endParaRPr lang="nl-BE" dirty="0"/>
          </a:p>
          <a:p>
            <a:r>
              <a:rPr lang="nl-BE" dirty="0" smtClean="0"/>
              <a:t>Enkel volwassen naasten worden toegelaten. Het bezoek van een kind vergezeld door zijn ouder(s) kan enkel worden toegelaten na overleg met het verzorgend team en de CRA. </a:t>
            </a:r>
          </a:p>
          <a:p>
            <a:r>
              <a:rPr lang="nl-BE" dirty="0" smtClean="0"/>
              <a:t>De naasten dragen volgende persoonlijke beschermingsmiddelen (PBM): dragen van minstens een chirurgisch mondneusmasker, niet-steriele handschoenen, wegwerpschort met lange mouwen en, bij mogelijkheid tot spatten of hoestende/niezende bewoner, ook een spatbril of gezichtsscherm. </a:t>
            </a:r>
          </a:p>
          <a:p>
            <a:r>
              <a:rPr lang="nl-BE" dirty="0" smtClean="0"/>
              <a:t>De naasten mogen het gezicht van de bewoner in de terminale fase niet aanraken. De armen en handen kunnen wel aangeraakt worden (de naasten dragen niet-steriele handschoenen). </a:t>
            </a:r>
          </a:p>
          <a:p>
            <a:r>
              <a:rPr lang="nl-BE" dirty="0" smtClean="0"/>
              <a:t>Bezoekers gaan na het verlaten van de bewonerskamer niet op bezoek bij andere bewoners.</a:t>
            </a:r>
          </a:p>
          <a:p>
            <a:pPr marL="0" indent="0">
              <a:buNone/>
            </a:pPr>
            <a:endParaRPr lang="nl-BE" dirty="0" smtClean="0"/>
          </a:p>
        </p:txBody>
      </p:sp>
    </p:spTree>
    <p:extLst>
      <p:ext uri="{BB962C8B-B14F-4D97-AF65-F5344CB8AC3E}">
        <p14:creationId xmlns:p14="http://schemas.microsoft.com/office/powerpoint/2010/main" val="2124345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Bronnen</a:t>
            </a:r>
            <a:endParaRPr lang="nl-BE" dirty="0"/>
          </a:p>
        </p:txBody>
      </p:sp>
      <p:sp>
        <p:nvSpPr>
          <p:cNvPr id="3" name="Tijdelijke aanduiding voor inhoud 2"/>
          <p:cNvSpPr>
            <a:spLocks noGrp="1"/>
          </p:cNvSpPr>
          <p:nvPr>
            <p:ph idx="1"/>
          </p:nvPr>
        </p:nvSpPr>
        <p:spPr/>
        <p:txBody>
          <a:bodyPr/>
          <a:lstStyle/>
          <a:p>
            <a:r>
              <a:rPr lang="nl-BE" dirty="0" smtClean="0"/>
              <a:t>Agentschap Zorg en Gezondheid : </a:t>
            </a:r>
            <a:r>
              <a:rPr lang="nl-BE" dirty="0" smtClean="0">
                <a:hlinkClick r:id="rId2"/>
              </a:rPr>
              <a:t>Draaiboek </a:t>
            </a:r>
            <a:r>
              <a:rPr lang="nl-BE" dirty="0" err="1" smtClean="0">
                <a:hlinkClick r:id="rId2"/>
              </a:rPr>
              <a:t>cohorteren</a:t>
            </a:r>
            <a:r>
              <a:rPr lang="nl-BE" dirty="0" smtClean="0">
                <a:hlinkClick r:id="rId2"/>
              </a:rPr>
              <a:t> – woonzorgcentra – COVID-19 </a:t>
            </a:r>
            <a:r>
              <a:rPr lang="nl-BE" dirty="0" smtClean="0"/>
              <a:t>(Update 22 oktober 2020) </a:t>
            </a:r>
          </a:p>
          <a:p>
            <a:r>
              <a:rPr lang="nl-BE" dirty="0" smtClean="0"/>
              <a:t>Agentschap Zorg en Gezondheid: </a:t>
            </a:r>
            <a:r>
              <a:rPr lang="nl-BE" dirty="0" smtClean="0">
                <a:hlinkClick r:id="rId3"/>
              </a:rPr>
              <a:t>Draaiboek voor woonzorgcentra met bijkomende (</a:t>
            </a:r>
            <a:r>
              <a:rPr lang="nl-BE" dirty="0" err="1" smtClean="0">
                <a:hlinkClick r:id="rId3"/>
              </a:rPr>
              <a:t>voorzorgs</a:t>
            </a:r>
            <a:r>
              <a:rPr lang="nl-BE" dirty="0" smtClean="0">
                <a:hlinkClick r:id="rId3"/>
              </a:rPr>
              <a:t>)maatregelen en teststrategie bij (mogelijke) COVID-19 bewoner(s) en medewerker(s) </a:t>
            </a:r>
            <a:r>
              <a:rPr lang="nl-BE" dirty="0" smtClean="0"/>
              <a:t>(Update 22 oktober 2020)</a:t>
            </a:r>
          </a:p>
          <a:p>
            <a:r>
              <a:rPr lang="nl-BE" dirty="0" smtClean="0"/>
              <a:t>Agentschap Zorg en Gezondheid: </a:t>
            </a:r>
            <a:r>
              <a:rPr lang="nl-BE" dirty="0" smtClean="0">
                <a:hlinkClick r:id="rId4"/>
              </a:rPr>
              <a:t>Infectiepreventiebeleid in Vlaamse woonzorgcentra </a:t>
            </a:r>
            <a:endParaRPr lang="nl-BE" dirty="0" smtClean="0"/>
          </a:p>
          <a:p>
            <a:endParaRPr lang="nl-BE" dirty="0"/>
          </a:p>
        </p:txBody>
      </p:sp>
    </p:spTree>
    <p:extLst>
      <p:ext uri="{BB962C8B-B14F-4D97-AF65-F5344CB8AC3E}">
        <p14:creationId xmlns:p14="http://schemas.microsoft.com/office/powerpoint/2010/main" val="194111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a:t>
            </a:r>
            <a:endParaRPr lang="nl-BE" dirty="0"/>
          </a:p>
        </p:txBody>
      </p:sp>
      <p:pic>
        <p:nvPicPr>
          <p:cNvPr id="4" name="Tijdelijke aanduiding voor inhoud 3"/>
          <p:cNvPicPr>
            <a:picLocks noGrp="1" noChangeAspect="1"/>
          </p:cNvPicPr>
          <p:nvPr>
            <p:ph idx="1"/>
          </p:nvPr>
        </p:nvPicPr>
        <p:blipFill>
          <a:blip r:embed="rId2"/>
          <a:stretch>
            <a:fillRect/>
          </a:stretch>
        </p:blipFill>
        <p:spPr>
          <a:xfrm>
            <a:off x="3745283" y="1831713"/>
            <a:ext cx="5332238" cy="3834563"/>
          </a:xfrm>
          <a:prstGeom prst="rect">
            <a:avLst/>
          </a:prstGeom>
        </p:spPr>
      </p:pic>
    </p:spTree>
    <p:extLst>
      <p:ext uri="{BB962C8B-B14F-4D97-AF65-F5344CB8AC3E}">
        <p14:creationId xmlns:p14="http://schemas.microsoft.com/office/powerpoint/2010/main" val="343462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 - </a:t>
            </a:r>
            <a:r>
              <a:rPr lang="nl-BE" b="1" dirty="0" smtClean="0"/>
              <a:t>isolatie</a:t>
            </a:r>
            <a:endParaRPr lang="nl-BE" b="1" dirty="0"/>
          </a:p>
        </p:txBody>
      </p:sp>
      <p:sp>
        <p:nvSpPr>
          <p:cNvPr id="3" name="Tijdelijke aanduiding voor inhoud 2"/>
          <p:cNvSpPr>
            <a:spLocks noGrp="1"/>
          </p:cNvSpPr>
          <p:nvPr>
            <p:ph idx="1"/>
          </p:nvPr>
        </p:nvSpPr>
        <p:spPr/>
        <p:txBody>
          <a:bodyPr/>
          <a:lstStyle/>
          <a:p>
            <a:r>
              <a:rPr lang="nl-BE" dirty="0" smtClean="0"/>
              <a:t>Isolatie:</a:t>
            </a:r>
            <a:br>
              <a:rPr lang="nl-BE" dirty="0" smtClean="0"/>
            </a:br>
            <a:endParaRPr lang="nl-BE" dirty="0" smtClean="0"/>
          </a:p>
          <a:p>
            <a:pPr lvl="1"/>
            <a:r>
              <a:rPr lang="nl-BE" b="1" dirty="0" smtClean="0"/>
              <a:t>Contactisolatie</a:t>
            </a:r>
            <a:r>
              <a:rPr lang="nl-BE" dirty="0" smtClean="0"/>
              <a:t>: </a:t>
            </a:r>
            <a:r>
              <a:rPr lang="nl-BE" dirty="0"/>
              <a:t>d</a:t>
            </a:r>
            <a:r>
              <a:rPr lang="nl-BE" dirty="0" smtClean="0"/>
              <a:t>eze vorm van isolatie moet toegepast worden bij bewoners met een gekende of vermoeden van een infectie of kolonisatie met belangrijke micro-organismen, die overgebracht worden </a:t>
            </a:r>
            <a:r>
              <a:rPr lang="nl-BE" u="sng" dirty="0" smtClean="0"/>
              <a:t>via direct contact met de bewoner of via indirect contact met omgevingsoppervlakken of verzorgingsmateriaal van de bewoner.</a:t>
            </a:r>
            <a:r>
              <a:rPr lang="nl-BE" dirty="0" smtClean="0"/>
              <a:t> </a:t>
            </a:r>
            <a:br>
              <a:rPr lang="nl-BE" dirty="0" smtClean="0"/>
            </a:br>
            <a:r>
              <a:rPr lang="nl-BE" dirty="0" smtClean="0"/>
              <a:t>(</a:t>
            </a:r>
            <a:r>
              <a:rPr lang="nl-BE" dirty="0" err="1" smtClean="0"/>
              <a:t>vbn</a:t>
            </a:r>
            <a:r>
              <a:rPr lang="nl-BE" dirty="0" smtClean="0"/>
              <a:t>. MRSA, </a:t>
            </a:r>
            <a:r>
              <a:rPr lang="nl-BE" dirty="0" err="1" smtClean="0"/>
              <a:t>rotavirus</a:t>
            </a:r>
            <a:r>
              <a:rPr lang="nl-BE" dirty="0" smtClean="0"/>
              <a:t>, schurft (scabiës), …)</a:t>
            </a:r>
          </a:p>
          <a:p>
            <a:pPr marL="0" indent="0">
              <a:buNone/>
            </a:pPr>
            <a:endParaRPr lang="nl-BE" dirty="0"/>
          </a:p>
        </p:txBody>
      </p:sp>
    </p:spTree>
    <p:extLst>
      <p:ext uri="{BB962C8B-B14F-4D97-AF65-F5344CB8AC3E}">
        <p14:creationId xmlns:p14="http://schemas.microsoft.com/office/powerpoint/2010/main" val="222314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 - isolatie</a:t>
            </a:r>
            <a:endParaRPr lang="nl-BE" dirty="0"/>
          </a:p>
        </p:txBody>
      </p:sp>
      <p:sp>
        <p:nvSpPr>
          <p:cNvPr id="3" name="Tijdelijke aanduiding voor inhoud 2"/>
          <p:cNvSpPr>
            <a:spLocks noGrp="1"/>
          </p:cNvSpPr>
          <p:nvPr>
            <p:ph idx="1"/>
          </p:nvPr>
        </p:nvSpPr>
        <p:spPr/>
        <p:txBody>
          <a:bodyPr/>
          <a:lstStyle/>
          <a:p>
            <a:r>
              <a:rPr lang="nl-BE" dirty="0" smtClean="0"/>
              <a:t>Isolatie:</a:t>
            </a:r>
            <a:br>
              <a:rPr lang="nl-BE" dirty="0" smtClean="0"/>
            </a:br>
            <a:endParaRPr lang="nl-BE" dirty="0" smtClean="0"/>
          </a:p>
          <a:p>
            <a:pPr lvl="1"/>
            <a:r>
              <a:rPr lang="nl-BE" b="1" dirty="0" smtClean="0"/>
              <a:t>Druppelisolatie</a:t>
            </a:r>
            <a:r>
              <a:rPr lang="nl-BE" dirty="0" smtClean="0"/>
              <a:t>: </a:t>
            </a:r>
            <a:r>
              <a:rPr lang="nl-BE" dirty="0"/>
              <a:t>d</a:t>
            </a:r>
            <a:r>
              <a:rPr lang="nl-BE" dirty="0" smtClean="0"/>
              <a:t>eze vorm van isolatie moet toegepast worden bij infectieziekten die zich verspreiden </a:t>
            </a:r>
            <a:r>
              <a:rPr lang="nl-BE" u="sng" dirty="0" smtClean="0"/>
              <a:t>via druppels tot een afstand van 1,5 meter.</a:t>
            </a:r>
            <a:r>
              <a:rPr lang="nl-BE" dirty="0" smtClean="0"/>
              <a:t/>
            </a:r>
            <a:br>
              <a:rPr lang="nl-BE" dirty="0" smtClean="0"/>
            </a:br>
            <a:r>
              <a:rPr lang="nl-BE" dirty="0" smtClean="0"/>
              <a:t>(</a:t>
            </a:r>
            <a:r>
              <a:rPr lang="nl-BE" dirty="0" err="1" smtClean="0"/>
              <a:t>vbn</a:t>
            </a:r>
            <a:r>
              <a:rPr lang="nl-BE" dirty="0" smtClean="0"/>
              <a:t>  griep (influenza), kinkhoest en RSV (Respiratoir </a:t>
            </a:r>
            <a:r>
              <a:rPr lang="nl-BE" dirty="0" err="1" smtClean="0"/>
              <a:t>Syncytieel</a:t>
            </a:r>
            <a:r>
              <a:rPr lang="nl-BE" dirty="0" smtClean="0"/>
              <a:t> Virus).</a:t>
            </a:r>
          </a:p>
          <a:p>
            <a:endParaRPr lang="nl-BE" dirty="0"/>
          </a:p>
        </p:txBody>
      </p:sp>
    </p:spTree>
    <p:extLst>
      <p:ext uri="{BB962C8B-B14F-4D97-AF65-F5344CB8AC3E}">
        <p14:creationId xmlns:p14="http://schemas.microsoft.com/office/powerpoint/2010/main" val="149278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 - isolatie</a:t>
            </a:r>
            <a:endParaRPr lang="nl-BE" dirty="0"/>
          </a:p>
        </p:txBody>
      </p:sp>
      <p:sp>
        <p:nvSpPr>
          <p:cNvPr id="3" name="Tijdelijke aanduiding voor inhoud 2"/>
          <p:cNvSpPr>
            <a:spLocks noGrp="1"/>
          </p:cNvSpPr>
          <p:nvPr>
            <p:ph idx="1"/>
          </p:nvPr>
        </p:nvSpPr>
        <p:spPr/>
        <p:txBody>
          <a:bodyPr/>
          <a:lstStyle/>
          <a:p>
            <a:r>
              <a:rPr lang="nl-BE" dirty="0" smtClean="0"/>
              <a:t>Isolatie:</a:t>
            </a:r>
            <a:br>
              <a:rPr lang="nl-BE" dirty="0" smtClean="0"/>
            </a:br>
            <a:endParaRPr lang="nl-BE" dirty="0" smtClean="0"/>
          </a:p>
          <a:p>
            <a:pPr lvl="1"/>
            <a:r>
              <a:rPr lang="nl-BE" b="1" dirty="0" smtClean="0"/>
              <a:t>Contactdruppelisolatie</a:t>
            </a:r>
            <a:r>
              <a:rPr lang="nl-BE" dirty="0" smtClean="0"/>
              <a:t>: </a:t>
            </a:r>
            <a:r>
              <a:rPr lang="nl-BE" dirty="0"/>
              <a:t>c</a:t>
            </a:r>
            <a:r>
              <a:rPr lang="nl-BE" dirty="0" smtClean="0"/>
              <a:t>ombineert de maatregelen van druppelisolatie (verspreiding via druppels tot een afstand van 1,5 meter) met die van contactisolatie (overgebracht via direct contact of indirect contact met omgevingsoppervlakken of verzorgingsmateriaal van de bewoner). </a:t>
            </a:r>
            <a:br>
              <a:rPr lang="nl-BE" dirty="0" smtClean="0"/>
            </a:br>
            <a:r>
              <a:rPr lang="nl-BE" dirty="0" smtClean="0"/>
              <a:t>(</a:t>
            </a:r>
            <a:r>
              <a:rPr lang="nl-BE" dirty="0" err="1" smtClean="0"/>
              <a:t>vb</a:t>
            </a:r>
            <a:r>
              <a:rPr lang="nl-BE" dirty="0" smtClean="0"/>
              <a:t> SARS-CoV-2 virus) </a:t>
            </a:r>
          </a:p>
          <a:p>
            <a:endParaRPr lang="nl-BE" dirty="0"/>
          </a:p>
        </p:txBody>
      </p:sp>
    </p:spTree>
    <p:extLst>
      <p:ext uri="{BB962C8B-B14F-4D97-AF65-F5344CB8AC3E}">
        <p14:creationId xmlns:p14="http://schemas.microsoft.com/office/powerpoint/2010/main" val="68906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 - </a:t>
            </a:r>
            <a:r>
              <a:rPr lang="nl-BE" b="1" dirty="0" err="1" smtClean="0"/>
              <a:t>cohorteren</a:t>
            </a:r>
            <a:endParaRPr lang="nl-BE" b="1" dirty="0"/>
          </a:p>
        </p:txBody>
      </p:sp>
      <p:sp>
        <p:nvSpPr>
          <p:cNvPr id="3" name="Tijdelijke aanduiding voor inhoud 2"/>
          <p:cNvSpPr>
            <a:spLocks noGrp="1"/>
          </p:cNvSpPr>
          <p:nvPr>
            <p:ph idx="1"/>
          </p:nvPr>
        </p:nvSpPr>
        <p:spPr/>
        <p:txBody>
          <a:bodyPr/>
          <a:lstStyle/>
          <a:p>
            <a:r>
              <a:rPr lang="nl-BE" dirty="0" smtClean="0"/>
              <a:t>Wat?</a:t>
            </a:r>
          </a:p>
          <a:p>
            <a:pPr marL="0" indent="0">
              <a:buNone/>
            </a:pPr>
            <a:endParaRPr lang="nl-BE" dirty="0" smtClean="0"/>
          </a:p>
          <a:p>
            <a:pPr lvl="1"/>
            <a:r>
              <a:rPr lang="nl-BE" dirty="0" smtClean="0"/>
              <a:t>Wanneer de COVID-19 bewoners strikt gescheiden worden verzorgd van de niet-COVID-19 bewoners. </a:t>
            </a:r>
          </a:p>
          <a:p>
            <a:pPr lvl="1"/>
            <a:r>
              <a:rPr lang="nl-BE" dirty="0" smtClean="0"/>
              <a:t>Het personeel tussen beide groepen bewoners wordt niet uitgewisseld en de infrastructuur van beide groepen wordt niet gedeeld.</a:t>
            </a:r>
          </a:p>
          <a:p>
            <a:endParaRPr lang="nl-BE" dirty="0" smtClean="0"/>
          </a:p>
          <a:p>
            <a:pPr marL="0" indent="0">
              <a:buNone/>
            </a:pPr>
            <a:endParaRPr lang="nl-BE" dirty="0"/>
          </a:p>
          <a:p>
            <a:pPr marL="0" indent="0">
              <a:buNone/>
            </a:pPr>
            <a:endParaRPr lang="nl-BE" dirty="0" smtClean="0"/>
          </a:p>
        </p:txBody>
      </p:sp>
    </p:spTree>
    <p:extLst>
      <p:ext uri="{BB962C8B-B14F-4D97-AF65-F5344CB8AC3E}">
        <p14:creationId xmlns:p14="http://schemas.microsoft.com/office/powerpoint/2010/main" val="209534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Begrippenkader - </a:t>
            </a:r>
            <a:r>
              <a:rPr lang="nl-BE" dirty="0" err="1" smtClean="0"/>
              <a:t>cohorteren</a:t>
            </a:r>
            <a:endParaRPr lang="nl-BE" dirty="0"/>
          </a:p>
        </p:txBody>
      </p:sp>
      <p:sp>
        <p:nvSpPr>
          <p:cNvPr id="3" name="Tijdelijke aanduiding voor inhoud 2"/>
          <p:cNvSpPr>
            <a:spLocks noGrp="1"/>
          </p:cNvSpPr>
          <p:nvPr>
            <p:ph idx="1"/>
          </p:nvPr>
        </p:nvSpPr>
        <p:spPr/>
        <p:txBody>
          <a:bodyPr/>
          <a:lstStyle/>
          <a:p>
            <a:r>
              <a:rPr lang="nl-BE" dirty="0" smtClean="0"/>
              <a:t>Doelstelling</a:t>
            </a:r>
            <a:br>
              <a:rPr lang="nl-BE" dirty="0" smtClean="0"/>
            </a:br>
            <a:endParaRPr lang="nl-BE" dirty="0" smtClean="0"/>
          </a:p>
          <a:p>
            <a:pPr lvl="1"/>
            <a:r>
              <a:rPr lang="nl-BE" dirty="0" smtClean="0"/>
              <a:t>de continuïteit van de essentiële zorg aan alle bewoners waarborgen</a:t>
            </a:r>
          </a:p>
          <a:p>
            <a:pPr lvl="1"/>
            <a:r>
              <a:rPr lang="nl-BE" dirty="0" smtClean="0"/>
              <a:t>de infectie onder controle houden</a:t>
            </a:r>
          </a:p>
          <a:p>
            <a:pPr lvl="1"/>
            <a:r>
              <a:rPr lang="nl-BE" dirty="0" smtClean="0"/>
              <a:t>het infectierisico te beheersen voor het personeel en de bewoners</a:t>
            </a:r>
          </a:p>
          <a:p>
            <a:pPr lvl="1"/>
            <a:r>
              <a:rPr lang="nl-BE" dirty="0" smtClean="0"/>
              <a:t>de beschermingsmiddelen zorgvuldig inzetten</a:t>
            </a:r>
          </a:p>
          <a:p>
            <a:pPr lvl="1"/>
            <a:r>
              <a:rPr lang="nl-BE" dirty="0" smtClean="0"/>
              <a:t>sociale deprivatie verminderen: bewoners in de cohorte moeten niet in kamerisolatie</a:t>
            </a:r>
          </a:p>
          <a:p>
            <a:endParaRPr lang="nl-BE" dirty="0" smtClean="0"/>
          </a:p>
          <a:p>
            <a:pPr marL="0" indent="0">
              <a:buNone/>
            </a:pPr>
            <a:endParaRPr lang="nl-BE" dirty="0"/>
          </a:p>
          <a:p>
            <a:pPr marL="0" indent="0">
              <a:buNone/>
            </a:pPr>
            <a:endParaRPr lang="nl-BE" dirty="0" smtClean="0"/>
          </a:p>
        </p:txBody>
      </p:sp>
    </p:spTree>
    <p:extLst>
      <p:ext uri="{BB962C8B-B14F-4D97-AF65-F5344CB8AC3E}">
        <p14:creationId xmlns:p14="http://schemas.microsoft.com/office/powerpoint/2010/main" val="28651465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2266</Words>
  <Application>Microsoft Office PowerPoint</Application>
  <PresentationFormat>Breedbeeld</PresentationFormat>
  <Paragraphs>245</Paragraphs>
  <Slides>47</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47</vt:i4>
      </vt:variant>
    </vt:vector>
  </HeadingPairs>
  <TitlesOfParts>
    <vt:vector size="53" baseType="lpstr">
      <vt:lpstr>Arial</vt:lpstr>
      <vt:lpstr>Calibri</vt:lpstr>
      <vt:lpstr>Calibri Light</vt:lpstr>
      <vt:lpstr>Courier New</vt:lpstr>
      <vt:lpstr>Wingdings</vt:lpstr>
      <vt:lpstr>Kantoorthema</vt:lpstr>
      <vt:lpstr>Isoleren en cohorteren</vt:lpstr>
      <vt:lpstr>PowerPoint-presentatie</vt:lpstr>
      <vt:lpstr>Inhoudstafel </vt:lpstr>
      <vt:lpstr>Begrippenkader</vt:lpstr>
      <vt:lpstr>Begrippenkader - isolatie</vt:lpstr>
      <vt:lpstr>Begrippenkader - isolatie</vt:lpstr>
      <vt:lpstr>Begrippenkader - isolatie</vt:lpstr>
      <vt:lpstr>Begrippenkader - cohorteren</vt:lpstr>
      <vt:lpstr>Begrippenkader - cohorteren</vt:lpstr>
      <vt:lpstr>Isoleren/cohorteren in de praktijk</vt:lpstr>
      <vt:lpstr>Isoleren/cohorteren in de praktijk</vt:lpstr>
      <vt:lpstr>Kennis algemene voorzorgsmaatregelen  </vt:lpstr>
      <vt:lpstr> Communicatie personeel/bewoners/externen </vt:lpstr>
      <vt:lpstr> Communicatie personeel/bewoners/externen </vt:lpstr>
      <vt:lpstr> Communicatie personeel/bewoners/externen </vt:lpstr>
      <vt:lpstr>  Communicatie personeel/bewoners/externen </vt:lpstr>
      <vt:lpstr> Communicatie personeel/bewoners/externen </vt:lpstr>
      <vt:lpstr> Communicatie personeel/bewoners/externen </vt:lpstr>
      <vt:lpstr>Kennis bijkomende maatregelen</vt:lpstr>
      <vt:lpstr>Visualisatie (bijkomende) maatregelen</vt:lpstr>
      <vt:lpstr>Visualisatie (bijkomende) maatregelen</vt:lpstr>
      <vt:lpstr>Visualisatie (bijkomende) maatregelen</vt:lpstr>
      <vt:lpstr>Visualisatie (bijkomende) maatregelen</vt:lpstr>
      <vt:lpstr>(Her)evaluatie maatregelen</vt:lpstr>
      <vt:lpstr>Cohorteren in de praktijk</vt:lpstr>
      <vt:lpstr>Cohorteren in de praktijk</vt:lpstr>
      <vt:lpstr>Cohorteren in de praktijk</vt:lpstr>
      <vt:lpstr>Cohorteren in de praktijk</vt:lpstr>
      <vt:lpstr>OPTIE A: Contactdruppelisolatie op de eigen bewonerskamer </vt:lpstr>
      <vt:lpstr>OPTIE A: Contactdruppelisolatie op de eigen bewonerskamer </vt:lpstr>
      <vt:lpstr>OPTIE A: Contactdruppelisolatie op de eigen bewonerskamer </vt:lpstr>
      <vt:lpstr>PowerPoint-presentatie</vt:lpstr>
      <vt:lpstr>OPTIE A: Contactdruppelisolatie op de eigen bewonerskamer </vt:lpstr>
      <vt:lpstr>OPTIE A: Contactdruppelisolatie op de eigen bewonerskamer </vt:lpstr>
      <vt:lpstr>Cohorteren in de praktijk</vt:lpstr>
      <vt:lpstr>OPTIE B: cohortzorg op afdelingsniveau</vt:lpstr>
      <vt:lpstr>OPTIE B: cohortzorg op afdelingsniveau</vt:lpstr>
      <vt:lpstr>PowerPoint-presentatie</vt:lpstr>
      <vt:lpstr>OPTIE B: cohortzorg op afdelingsniveau</vt:lpstr>
      <vt:lpstr>OPTIE B: cohortzorg op afdelingsniveau</vt:lpstr>
      <vt:lpstr>OPTIE B: cohortzorg op afdelingsniveau</vt:lpstr>
      <vt:lpstr>Cohorteren in de praktijk</vt:lpstr>
      <vt:lpstr>OPTIE C: cohortzorg in gemeenschappelijke ruimtes </vt:lpstr>
      <vt:lpstr>Bijzondere omstandigheden</vt:lpstr>
      <vt:lpstr>Bijzondere omstandigheden</vt:lpstr>
      <vt:lpstr>Bronnen</vt:lpstr>
      <vt:lpstr>Vragen?</vt:lpstr>
    </vt:vector>
  </TitlesOfParts>
  <Company>Wit-Gele Kruis Vlaams-Brabant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Isoleren en cohorteren</dc:title>
  <dc:creator>Kristof Muylaert</dc:creator>
  <cp:lastModifiedBy>Kristof Muylaert</cp:lastModifiedBy>
  <cp:revision>22</cp:revision>
  <dcterms:created xsi:type="dcterms:W3CDTF">2020-10-27T05:52:30Z</dcterms:created>
  <dcterms:modified xsi:type="dcterms:W3CDTF">2020-10-27T08:52:39Z</dcterms:modified>
</cp:coreProperties>
</file>